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62" r:id="rId2"/>
    <p:sldId id="263" r:id="rId3"/>
    <p:sldId id="264" r:id="rId4"/>
    <p:sldId id="265" r:id="rId5"/>
    <p:sldId id="266" r:id="rId6"/>
    <p:sldId id="276" r:id="rId7"/>
    <p:sldId id="277" r:id="rId8"/>
    <p:sldId id="278" r:id="rId9"/>
    <p:sldId id="279" r:id="rId10"/>
    <p:sldId id="267" r:id="rId11"/>
    <p:sldId id="268" r:id="rId12"/>
    <p:sldId id="280" r:id="rId13"/>
    <p:sldId id="282" r:id="rId14"/>
    <p:sldId id="283" r:id="rId15"/>
    <p:sldId id="270" r:id="rId16"/>
    <p:sldId id="284" r:id="rId17"/>
    <p:sldId id="275" r:id="rId18"/>
    <p:sldId id="285" r:id="rId19"/>
    <p:sldId id="286" r:id="rId20"/>
    <p:sldId id="287" r:id="rId21"/>
    <p:sldId id="274" r:id="rId22"/>
  </p:sldIdLst>
  <p:sldSz cx="18288000" cy="10287000"/>
  <p:notesSz cx="6858000" cy="9144000"/>
  <p:embeddedFontLst>
    <p:embeddedFont>
      <p:font typeface="Pretendard Bold" panose="020B0600000101010101" charset="-127"/>
      <p:bold r:id="rId24"/>
    </p:embeddedFont>
    <p:embeddedFont>
      <p:font typeface="Pretendard Light" panose="020B0600000101010101" charset="-127"/>
      <p:regular r:id="rId25"/>
    </p:embeddedFont>
    <p:embeddedFont>
      <p:font typeface="Pretendard SemiBold" panose="020B0600000101010101" charset="-127"/>
      <p:bold r:id="rId26"/>
    </p:embeddedFont>
    <p:embeddedFont>
      <p:font typeface="Consolas" panose="020B0609020204030204" pitchFamily="49" charset="0"/>
      <p:regular r:id="rId27"/>
      <p:bold r:id="rId28"/>
      <p:italic r:id="rId29"/>
      <p:boldItalic r:id="rId30"/>
    </p:embeddedFont>
    <p:embeddedFont>
      <p:font typeface="Oswald SemiBold" panose="00000700000000000000" pitchFamily="2" charset="0"/>
      <p:bold r:id="rId31"/>
    </p:embeddedFont>
    <p:embeddedFont>
      <p:font typeface="맑은 고딕" panose="020B0503020000020004" pitchFamily="50" charset="-127"/>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1C5390-CC00-4246-A6E9-B37EA994F83C}" v="16" dt="2024-11-01T15:54:19.7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802"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obin ahn" userId="aa820224eb0405ca" providerId="LiveId" clId="{561C5390-CC00-4246-A6E9-B37EA994F83C}"/>
    <pc:docChg chg="addSld delSld modSld modMainMaster">
      <pc:chgData name="soobin ahn" userId="aa820224eb0405ca" providerId="LiveId" clId="{561C5390-CC00-4246-A6E9-B37EA994F83C}" dt="2024-11-01T15:54:19.794" v="21"/>
      <pc:docMkLst>
        <pc:docMk/>
      </pc:docMkLst>
      <pc:sldChg chg="del">
        <pc:chgData name="soobin ahn" userId="aa820224eb0405ca" providerId="LiveId" clId="{561C5390-CC00-4246-A6E9-B37EA994F83C}" dt="2024-11-01T15:53:13.258" v="13" actId="47"/>
        <pc:sldMkLst>
          <pc:docMk/>
          <pc:sldMk cId="0" sldId="256"/>
        </pc:sldMkLst>
      </pc:sldChg>
      <pc:sldChg chg="del">
        <pc:chgData name="soobin ahn" userId="aa820224eb0405ca" providerId="LiveId" clId="{561C5390-CC00-4246-A6E9-B37EA994F83C}" dt="2024-11-01T15:53:13.819" v="14" actId="47"/>
        <pc:sldMkLst>
          <pc:docMk/>
          <pc:sldMk cId="0" sldId="257"/>
        </pc:sldMkLst>
      </pc:sldChg>
      <pc:sldChg chg="del">
        <pc:chgData name="soobin ahn" userId="aa820224eb0405ca" providerId="LiveId" clId="{561C5390-CC00-4246-A6E9-B37EA994F83C}" dt="2024-11-01T15:53:14.329" v="15" actId="47"/>
        <pc:sldMkLst>
          <pc:docMk/>
          <pc:sldMk cId="0" sldId="258"/>
        </pc:sldMkLst>
      </pc:sldChg>
      <pc:sldChg chg="del">
        <pc:chgData name="soobin ahn" userId="aa820224eb0405ca" providerId="LiveId" clId="{561C5390-CC00-4246-A6E9-B37EA994F83C}" dt="2024-11-01T15:53:14.781" v="16" actId="47"/>
        <pc:sldMkLst>
          <pc:docMk/>
          <pc:sldMk cId="0" sldId="259"/>
        </pc:sldMkLst>
      </pc:sldChg>
      <pc:sldChg chg="del">
        <pc:chgData name="soobin ahn" userId="aa820224eb0405ca" providerId="LiveId" clId="{561C5390-CC00-4246-A6E9-B37EA994F83C}" dt="2024-11-01T15:53:15.221" v="17" actId="47"/>
        <pc:sldMkLst>
          <pc:docMk/>
          <pc:sldMk cId="0" sldId="260"/>
        </pc:sldMkLst>
      </pc:sldChg>
      <pc:sldChg chg="del">
        <pc:chgData name="soobin ahn" userId="aa820224eb0405ca" providerId="LiveId" clId="{561C5390-CC00-4246-A6E9-B37EA994F83C}" dt="2024-11-01T15:53:15.704" v="18" actId="47"/>
        <pc:sldMkLst>
          <pc:docMk/>
          <pc:sldMk cId="0" sldId="261"/>
        </pc:sldMkLst>
      </pc:sldChg>
      <pc:sldChg chg="add setBg">
        <pc:chgData name="soobin ahn" userId="aa820224eb0405ca" providerId="LiveId" clId="{561C5390-CC00-4246-A6E9-B37EA994F83C}" dt="2024-11-01T15:54:19.794" v="21"/>
        <pc:sldMkLst>
          <pc:docMk/>
          <pc:sldMk cId="0" sldId="262"/>
        </pc:sldMkLst>
      </pc:sldChg>
      <pc:sldChg chg="add setBg">
        <pc:chgData name="soobin ahn" userId="aa820224eb0405ca" providerId="LiveId" clId="{561C5390-CC00-4246-A6E9-B37EA994F83C}" dt="2024-11-01T15:54:19.794" v="21"/>
        <pc:sldMkLst>
          <pc:docMk/>
          <pc:sldMk cId="0" sldId="263"/>
        </pc:sldMkLst>
      </pc:sldChg>
      <pc:sldChg chg="add setBg">
        <pc:chgData name="soobin ahn" userId="aa820224eb0405ca" providerId="LiveId" clId="{561C5390-CC00-4246-A6E9-B37EA994F83C}" dt="2024-11-01T15:51:08.701" v="2"/>
        <pc:sldMkLst>
          <pc:docMk/>
          <pc:sldMk cId="0" sldId="264"/>
        </pc:sldMkLst>
      </pc:sldChg>
      <pc:sldChg chg="add setBg">
        <pc:chgData name="soobin ahn" userId="aa820224eb0405ca" providerId="LiveId" clId="{561C5390-CC00-4246-A6E9-B37EA994F83C}" dt="2024-11-01T15:51:18.873" v="3"/>
        <pc:sldMkLst>
          <pc:docMk/>
          <pc:sldMk cId="1657513785" sldId="265"/>
        </pc:sldMkLst>
      </pc:sldChg>
      <pc:sldChg chg="add setBg">
        <pc:chgData name="soobin ahn" userId="aa820224eb0405ca" providerId="LiveId" clId="{561C5390-CC00-4246-A6E9-B37EA994F83C}" dt="2024-11-01T15:51:25.690" v="4"/>
        <pc:sldMkLst>
          <pc:docMk/>
          <pc:sldMk cId="1593764721" sldId="266"/>
        </pc:sldMkLst>
      </pc:sldChg>
      <pc:sldChg chg="add setBg">
        <pc:chgData name="soobin ahn" userId="aa820224eb0405ca" providerId="LiveId" clId="{561C5390-CC00-4246-A6E9-B37EA994F83C}" dt="2024-11-01T15:51:56.811" v="5"/>
        <pc:sldMkLst>
          <pc:docMk/>
          <pc:sldMk cId="0" sldId="267"/>
        </pc:sldMkLst>
      </pc:sldChg>
      <pc:sldChg chg="add setBg">
        <pc:chgData name="soobin ahn" userId="aa820224eb0405ca" providerId="LiveId" clId="{561C5390-CC00-4246-A6E9-B37EA994F83C}" dt="2024-11-01T15:52:05.670" v="6"/>
        <pc:sldMkLst>
          <pc:docMk/>
          <pc:sldMk cId="1124036891" sldId="268"/>
        </pc:sldMkLst>
      </pc:sldChg>
      <pc:sldChg chg="add setBg">
        <pc:chgData name="soobin ahn" userId="aa820224eb0405ca" providerId="LiveId" clId="{561C5390-CC00-4246-A6E9-B37EA994F83C}" dt="2024-11-01T15:52:14.637" v="7"/>
        <pc:sldMkLst>
          <pc:docMk/>
          <pc:sldMk cId="2747011934" sldId="269"/>
        </pc:sldMkLst>
      </pc:sldChg>
      <pc:sldChg chg="add setBg">
        <pc:chgData name="soobin ahn" userId="aa820224eb0405ca" providerId="LiveId" clId="{561C5390-CC00-4246-A6E9-B37EA994F83C}" dt="2024-11-01T15:52:24.566" v="8"/>
        <pc:sldMkLst>
          <pc:docMk/>
          <pc:sldMk cId="0" sldId="270"/>
        </pc:sldMkLst>
      </pc:sldChg>
      <pc:sldChg chg="add setBg">
        <pc:chgData name="soobin ahn" userId="aa820224eb0405ca" providerId="LiveId" clId="{561C5390-CC00-4246-A6E9-B37EA994F83C}" dt="2024-11-01T15:52:35.681" v="9"/>
        <pc:sldMkLst>
          <pc:docMk/>
          <pc:sldMk cId="2520053251" sldId="271"/>
        </pc:sldMkLst>
      </pc:sldChg>
      <pc:sldChg chg="add setBg">
        <pc:chgData name="soobin ahn" userId="aa820224eb0405ca" providerId="LiveId" clId="{561C5390-CC00-4246-A6E9-B37EA994F83C}" dt="2024-11-01T15:52:43.255" v="10"/>
        <pc:sldMkLst>
          <pc:docMk/>
          <pc:sldMk cId="2480565891" sldId="272"/>
        </pc:sldMkLst>
      </pc:sldChg>
      <pc:sldChg chg="add setBg">
        <pc:chgData name="soobin ahn" userId="aa820224eb0405ca" providerId="LiveId" clId="{561C5390-CC00-4246-A6E9-B37EA994F83C}" dt="2024-11-01T15:52:50.812" v="11"/>
        <pc:sldMkLst>
          <pc:docMk/>
          <pc:sldMk cId="3095757299" sldId="273"/>
        </pc:sldMkLst>
      </pc:sldChg>
      <pc:sldChg chg="add setBg">
        <pc:chgData name="soobin ahn" userId="aa820224eb0405ca" providerId="LiveId" clId="{561C5390-CC00-4246-A6E9-B37EA994F83C}" dt="2024-11-01T15:52:57.684" v="12"/>
        <pc:sldMkLst>
          <pc:docMk/>
          <pc:sldMk cId="0" sldId="274"/>
        </pc:sldMkLst>
      </pc:sldChg>
      <pc:sldMasterChg chg="setBg modSldLayout">
        <pc:chgData name="soobin ahn" userId="aa820224eb0405ca" providerId="LiveId" clId="{561C5390-CC00-4246-A6E9-B37EA994F83C}" dt="2024-11-01T15:54:19.794" v="21"/>
        <pc:sldMasterMkLst>
          <pc:docMk/>
          <pc:sldMasterMk cId="0" sldId="2147483648"/>
        </pc:sldMasterMkLst>
        <pc:sldLayoutChg chg="setBg">
          <pc:chgData name="soobin ahn" userId="aa820224eb0405ca" providerId="LiveId" clId="{561C5390-CC00-4246-A6E9-B37EA994F83C}" dt="2024-11-01T15:54:19.794" v="21"/>
          <pc:sldLayoutMkLst>
            <pc:docMk/>
            <pc:sldMasterMk cId="0" sldId="2147483648"/>
            <pc:sldLayoutMk cId="0" sldId="2147483649"/>
          </pc:sldLayoutMkLst>
        </pc:sldLayoutChg>
        <pc:sldLayoutChg chg="setBg">
          <pc:chgData name="soobin ahn" userId="aa820224eb0405ca" providerId="LiveId" clId="{561C5390-CC00-4246-A6E9-B37EA994F83C}" dt="2024-11-01T15:54:19.794" v="21"/>
          <pc:sldLayoutMkLst>
            <pc:docMk/>
            <pc:sldMasterMk cId="0" sldId="2147483648"/>
            <pc:sldLayoutMk cId="0" sldId="2147483650"/>
          </pc:sldLayoutMkLst>
        </pc:sldLayoutChg>
        <pc:sldLayoutChg chg="setBg">
          <pc:chgData name="soobin ahn" userId="aa820224eb0405ca" providerId="LiveId" clId="{561C5390-CC00-4246-A6E9-B37EA994F83C}" dt="2024-11-01T15:54:19.794" v="21"/>
          <pc:sldLayoutMkLst>
            <pc:docMk/>
            <pc:sldMasterMk cId="0" sldId="2147483648"/>
            <pc:sldLayoutMk cId="0" sldId="2147483651"/>
          </pc:sldLayoutMkLst>
        </pc:sldLayoutChg>
        <pc:sldLayoutChg chg="setBg">
          <pc:chgData name="soobin ahn" userId="aa820224eb0405ca" providerId="LiveId" clId="{561C5390-CC00-4246-A6E9-B37EA994F83C}" dt="2024-11-01T15:54:19.794" v="21"/>
          <pc:sldLayoutMkLst>
            <pc:docMk/>
            <pc:sldMasterMk cId="0" sldId="2147483648"/>
            <pc:sldLayoutMk cId="0" sldId="2147483652"/>
          </pc:sldLayoutMkLst>
        </pc:sldLayoutChg>
        <pc:sldLayoutChg chg="setBg">
          <pc:chgData name="soobin ahn" userId="aa820224eb0405ca" providerId="LiveId" clId="{561C5390-CC00-4246-A6E9-B37EA994F83C}" dt="2024-11-01T15:54:19.794" v="21"/>
          <pc:sldLayoutMkLst>
            <pc:docMk/>
            <pc:sldMasterMk cId="0" sldId="2147483648"/>
            <pc:sldLayoutMk cId="0" sldId="2147483653"/>
          </pc:sldLayoutMkLst>
        </pc:sldLayoutChg>
        <pc:sldLayoutChg chg="setBg">
          <pc:chgData name="soobin ahn" userId="aa820224eb0405ca" providerId="LiveId" clId="{561C5390-CC00-4246-A6E9-B37EA994F83C}" dt="2024-11-01T15:54:19.794" v="21"/>
          <pc:sldLayoutMkLst>
            <pc:docMk/>
            <pc:sldMasterMk cId="0" sldId="2147483648"/>
            <pc:sldLayoutMk cId="0" sldId="2147483654"/>
          </pc:sldLayoutMkLst>
        </pc:sldLayoutChg>
        <pc:sldLayoutChg chg="setBg">
          <pc:chgData name="soobin ahn" userId="aa820224eb0405ca" providerId="LiveId" clId="{561C5390-CC00-4246-A6E9-B37EA994F83C}" dt="2024-11-01T15:54:19.794" v="21"/>
          <pc:sldLayoutMkLst>
            <pc:docMk/>
            <pc:sldMasterMk cId="0" sldId="2147483648"/>
            <pc:sldLayoutMk cId="0" sldId="2147483655"/>
          </pc:sldLayoutMkLst>
        </pc:sldLayoutChg>
        <pc:sldLayoutChg chg="setBg">
          <pc:chgData name="soobin ahn" userId="aa820224eb0405ca" providerId="LiveId" clId="{561C5390-CC00-4246-A6E9-B37EA994F83C}" dt="2024-11-01T15:54:19.794" v="21"/>
          <pc:sldLayoutMkLst>
            <pc:docMk/>
            <pc:sldMasterMk cId="0" sldId="2147483648"/>
            <pc:sldLayoutMk cId="0" sldId="2147483656"/>
          </pc:sldLayoutMkLst>
        </pc:sldLayoutChg>
        <pc:sldLayoutChg chg="setBg">
          <pc:chgData name="soobin ahn" userId="aa820224eb0405ca" providerId="LiveId" clId="{561C5390-CC00-4246-A6E9-B37EA994F83C}" dt="2024-11-01T15:54:19.794" v="21"/>
          <pc:sldLayoutMkLst>
            <pc:docMk/>
            <pc:sldMasterMk cId="0" sldId="2147483648"/>
            <pc:sldLayoutMk cId="0" sldId="2147483657"/>
          </pc:sldLayoutMkLst>
        </pc:sldLayoutChg>
        <pc:sldLayoutChg chg="setBg">
          <pc:chgData name="soobin ahn" userId="aa820224eb0405ca" providerId="LiveId" clId="{561C5390-CC00-4246-A6E9-B37EA994F83C}" dt="2024-11-01T15:54:19.794" v="21"/>
          <pc:sldLayoutMkLst>
            <pc:docMk/>
            <pc:sldMasterMk cId="0" sldId="2147483648"/>
            <pc:sldLayoutMk cId="0" sldId="2147483658"/>
          </pc:sldLayoutMkLst>
        </pc:sldLayoutChg>
        <pc:sldLayoutChg chg="setBg">
          <pc:chgData name="soobin ahn" userId="aa820224eb0405ca" providerId="LiveId" clId="{561C5390-CC00-4246-A6E9-B37EA994F83C}" dt="2024-11-01T15:54:19.794" v="21"/>
          <pc:sldLayoutMkLst>
            <pc:docMk/>
            <pc:sldMasterMk cId="0" sldId="2147483648"/>
            <pc:sldLayoutMk cId="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6B8A7-BECF-469F-AB0F-1A79792176D2}" type="datetimeFigureOut">
              <a:rPr lang="ko-KR" altLang="en-US" smtClean="0"/>
              <a:t>2024-12-02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252E58-934E-4108-BD0C-A9F046E91F21}" type="slidenum">
              <a:rPr lang="ko-KR" altLang="en-US" smtClean="0"/>
              <a:t>‹#›</a:t>
            </a:fld>
            <a:endParaRPr lang="ko-KR" altLang="en-US"/>
          </a:p>
        </p:txBody>
      </p:sp>
    </p:spTree>
    <p:extLst>
      <p:ext uri="{BB962C8B-B14F-4D97-AF65-F5344CB8AC3E}">
        <p14:creationId xmlns:p14="http://schemas.microsoft.com/office/powerpoint/2010/main" val="110480628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5252E58-934E-4108-BD0C-A9F046E91F21}" type="slidenum">
              <a:rPr lang="ko-KR" altLang="en-US" smtClean="0"/>
              <a:t>4</a:t>
            </a:fld>
            <a:endParaRPr lang="ko-KR" altLang="en-US"/>
          </a:p>
        </p:txBody>
      </p:sp>
    </p:spTree>
    <p:extLst>
      <p:ext uri="{BB962C8B-B14F-4D97-AF65-F5344CB8AC3E}">
        <p14:creationId xmlns:p14="http://schemas.microsoft.com/office/powerpoint/2010/main" val="2926649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715B3-E51F-3FA7-24FB-7FB0DA06706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A452B7D-B859-3298-5C4E-96A1A5D10BE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8F56698-4B2F-ED7D-85F6-63356BF87167}"/>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33C97775-B067-153E-31BF-3C11793DC726}"/>
              </a:ext>
            </a:extLst>
          </p:cNvPr>
          <p:cNvSpPr>
            <a:spLocks noGrp="1"/>
          </p:cNvSpPr>
          <p:nvPr>
            <p:ph type="sldNum" sz="quarter" idx="5"/>
          </p:nvPr>
        </p:nvSpPr>
        <p:spPr/>
        <p:txBody>
          <a:bodyPr/>
          <a:lstStyle/>
          <a:p>
            <a:fld id="{F5252E58-934E-4108-BD0C-A9F046E91F21}" type="slidenum">
              <a:rPr lang="ko-KR" altLang="en-US" smtClean="0"/>
              <a:t>6</a:t>
            </a:fld>
            <a:endParaRPr lang="ko-KR" altLang="en-US"/>
          </a:p>
        </p:txBody>
      </p:sp>
    </p:spTree>
    <p:extLst>
      <p:ext uri="{BB962C8B-B14F-4D97-AF65-F5344CB8AC3E}">
        <p14:creationId xmlns:p14="http://schemas.microsoft.com/office/powerpoint/2010/main" val="255824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A1979-E9E7-D5D7-D950-E3D06EF200D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9BC3E50-1153-D737-49A2-65BB9D978A3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6AFAC00-BF17-B8DD-5C50-4230FFBE962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AAF2F4F2-378D-7426-BCFD-305B77E677D4}"/>
              </a:ext>
            </a:extLst>
          </p:cNvPr>
          <p:cNvSpPr>
            <a:spLocks noGrp="1"/>
          </p:cNvSpPr>
          <p:nvPr>
            <p:ph type="sldNum" sz="quarter" idx="5"/>
          </p:nvPr>
        </p:nvSpPr>
        <p:spPr/>
        <p:txBody>
          <a:bodyPr/>
          <a:lstStyle/>
          <a:p>
            <a:fld id="{F5252E58-934E-4108-BD0C-A9F046E91F21}" type="slidenum">
              <a:rPr lang="ko-KR" altLang="en-US" smtClean="0"/>
              <a:t>7</a:t>
            </a:fld>
            <a:endParaRPr lang="ko-KR" altLang="en-US"/>
          </a:p>
        </p:txBody>
      </p:sp>
    </p:spTree>
    <p:extLst>
      <p:ext uri="{BB962C8B-B14F-4D97-AF65-F5344CB8AC3E}">
        <p14:creationId xmlns:p14="http://schemas.microsoft.com/office/powerpoint/2010/main" val="1270582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D62C8-498B-49A6-8109-3D0F6A08F76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EC226C5-6C64-E1B5-CF77-FD3014206B7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5BE5AD9-EE15-3D8A-DE69-A25663497B04}"/>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C4204A6B-F3BB-C55F-926D-347EC631F44D}"/>
              </a:ext>
            </a:extLst>
          </p:cNvPr>
          <p:cNvSpPr>
            <a:spLocks noGrp="1"/>
          </p:cNvSpPr>
          <p:nvPr>
            <p:ph type="sldNum" sz="quarter" idx="5"/>
          </p:nvPr>
        </p:nvSpPr>
        <p:spPr/>
        <p:txBody>
          <a:bodyPr/>
          <a:lstStyle/>
          <a:p>
            <a:fld id="{F5252E58-934E-4108-BD0C-A9F046E91F21}" type="slidenum">
              <a:rPr lang="ko-KR" altLang="en-US" smtClean="0"/>
              <a:t>9</a:t>
            </a:fld>
            <a:endParaRPr lang="ko-KR" altLang="en-US"/>
          </a:p>
        </p:txBody>
      </p:sp>
    </p:spTree>
    <p:extLst>
      <p:ext uri="{BB962C8B-B14F-4D97-AF65-F5344CB8AC3E}">
        <p14:creationId xmlns:p14="http://schemas.microsoft.com/office/powerpoint/2010/main" val="3482303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mailto:https://github.com/flying-adventure/algorithm_termproject?subject=https://github.com/flying-adventure/algorithm_termprojec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7483647" y="2147483647"/>
            <a:ext cx="2147483647" cy="2147483647"/>
            <a:chOff x="0" y="0"/>
            <a:chExt cx="0" cy="0"/>
          </a:xfrm>
        </p:grpSpPr>
      </p:grpSp>
      <p:pic>
        <p:nvPicPr>
          <p:cNvPr id="3" name="Picture 3"/>
          <p:cNvPicPr>
            <a:picLocks noChangeAspect="1"/>
          </p:cNvPicPr>
          <p:nvPr/>
        </p:nvPicPr>
        <p:blipFill>
          <a:blip r:embed="rId2"/>
          <a:stretch>
            <a:fillRect/>
          </a:stretch>
        </p:blipFill>
        <p:spPr>
          <a:xfrm>
            <a:off x="9829800" y="2705100"/>
            <a:ext cx="8661400" cy="8877300"/>
          </a:xfrm>
          <a:prstGeom prst="rect">
            <a:avLst/>
          </a:prstGeom>
          <a:effectLst>
            <a:outerShdw blurRad="466322" dist="133161" dir="1800000">
              <a:srgbClr val="000000">
                <a:alpha val="10000"/>
              </a:srgbClr>
            </a:outerShdw>
          </a:effectLst>
        </p:spPr>
      </p:pic>
      <p:pic>
        <p:nvPicPr>
          <p:cNvPr id="4" name="Picture 4"/>
          <p:cNvPicPr>
            <a:picLocks noChangeAspect="1"/>
          </p:cNvPicPr>
          <p:nvPr/>
        </p:nvPicPr>
        <p:blipFill>
          <a:blip r:embed="rId2"/>
          <a:stretch>
            <a:fillRect/>
          </a:stretch>
        </p:blipFill>
        <p:spPr>
          <a:xfrm>
            <a:off x="9842500" y="2717800"/>
            <a:ext cx="8661400" cy="8877300"/>
          </a:xfrm>
          <a:prstGeom prst="rect">
            <a:avLst/>
          </a:prstGeom>
          <a:effectLst>
            <a:outerShdw blurRad="466322" dist="199741" dir="12600000">
              <a:srgbClr val="FFFFFF">
                <a:alpha val="50000"/>
              </a:srgbClr>
            </a:outerShdw>
          </a:effectLst>
        </p:spPr>
      </p:pic>
      <p:grpSp>
        <p:nvGrpSpPr>
          <p:cNvPr id="5" name="Group 5"/>
          <p:cNvGrpSpPr/>
          <p:nvPr/>
        </p:nvGrpSpPr>
        <p:grpSpPr>
          <a:xfrm>
            <a:off x="2147483647" y="2147483647"/>
            <a:ext cx="2147483647" cy="2147483647"/>
            <a:chOff x="0" y="0"/>
            <a:chExt cx="0" cy="0"/>
          </a:xfrm>
        </p:grpSpPr>
      </p:grpSp>
      <p:pic>
        <p:nvPicPr>
          <p:cNvPr id="6" name="Picture 6"/>
          <p:cNvPicPr>
            <a:picLocks noChangeAspect="1"/>
          </p:cNvPicPr>
          <p:nvPr/>
        </p:nvPicPr>
        <p:blipFill>
          <a:blip r:embed="rId3"/>
          <a:stretch>
            <a:fillRect/>
          </a:stretch>
        </p:blipFill>
        <p:spPr>
          <a:xfrm>
            <a:off x="9067800" y="1206500"/>
            <a:ext cx="2108200" cy="2159000"/>
          </a:xfrm>
          <a:prstGeom prst="rect">
            <a:avLst/>
          </a:prstGeom>
          <a:effectLst>
            <a:outerShdw blurRad="27558" dist="32371" dir="1800000">
              <a:srgbClr val="000000">
                <a:alpha val="10000"/>
              </a:srgbClr>
            </a:outerShdw>
          </a:effectLst>
        </p:spPr>
      </p:pic>
      <p:pic>
        <p:nvPicPr>
          <p:cNvPr id="7" name="Picture 7"/>
          <p:cNvPicPr>
            <a:picLocks noChangeAspect="1"/>
          </p:cNvPicPr>
          <p:nvPr/>
        </p:nvPicPr>
        <p:blipFill>
          <a:blip r:embed="rId3"/>
          <a:stretch>
            <a:fillRect/>
          </a:stretch>
        </p:blipFill>
        <p:spPr>
          <a:xfrm>
            <a:off x="9067800" y="1206500"/>
            <a:ext cx="2108200" cy="2159000"/>
          </a:xfrm>
          <a:prstGeom prst="rect">
            <a:avLst/>
          </a:prstGeom>
          <a:effectLst>
            <a:outerShdw blurRad="27558" dist="48557" dir="12600000">
              <a:srgbClr val="FFFFFF">
                <a:alpha val="60000"/>
              </a:srgbClr>
            </a:outerShdw>
          </a:effectLst>
        </p:spPr>
      </p:pic>
      <p:sp>
        <p:nvSpPr>
          <p:cNvPr id="8" name="TextBox 8"/>
          <p:cNvSpPr txBox="1"/>
          <p:nvPr/>
        </p:nvSpPr>
        <p:spPr>
          <a:xfrm>
            <a:off x="533400" y="8690356"/>
            <a:ext cx="11633200" cy="419100"/>
          </a:xfrm>
          <a:prstGeom prst="rect">
            <a:avLst/>
          </a:prstGeom>
        </p:spPr>
        <p:txBody>
          <a:bodyPr lIns="0" tIns="0" rIns="0" bIns="0" rtlCol="0" anchor="ctr"/>
          <a:lstStyle/>
          <a:p>
            <a:pPr lvl="0" algn="l">
              <a:lnSpc>
                <a:spcPct val="99600"/>
              </a:lnSpc>
            </a:pPr>
            <a:r>
              <a:rPr lang="en-US" sz="2400" b="0" i="0" u="none" strike="noStrike" dirty="0">
                <a:solidFill>
                  <a:srgbClr val="000000"/>
                </a:solidFill>
                <a:latin typeface="Pretendard Light"/>
              </a:rPr>
              <a:t>TEAM R </a:t>
            </a:r>
          </a:p>
          <a:p>
            <a:pPr lvl="0" algn="l">
              <a:lnSpc>
                <a:spcPct val="99600"/>
              </a:lnSpc>
            </a:pPr>
            <a:r>
              <a:rPr lang="en-US" sz="2400" b="0" i="0" u="none" strike="noStrike" dirty="0">
                <a:solidFill>
                  <a:srgbClr val="000000"/>
                </a:solidFill>
                <a:latin typeface="Pretendard Light"/>
              </a:rPr>
              <a:t>202235045 </a:t>
            </a:r>
            <a:r>
              <a:rPr lang="ko-KR" sz="2400" b="0" i="0" u="none" strike="noStrike" dirty="0" err="1">
                <a:solidFill>
                  <a:srgbClr val="000000"/>
                </a:solidFill>
                <a:ea typeface="Pretendard Light"/>
              </a:rPr>
              <a:t>박선인</a:t>
            </a:r>
            <a:endParaRPr lang="en-US" altLang="ko-KR" sz="2400" dirty="0">
              <a:solidFill>
                <a:srgbClr val="000000"/>
              </a:solidFill>
              <a:latin typeface="Pretendard Light"/>
              <a:ea typeface="Pretendard Light"/>
            </a:endParaRPr>
          </a:p>
          <a:p>
            <a:pPr lvl="0" algn="l">
              <a:lnSpc>
                <a:spcPct val="99600"/>
              </a:lnSpc>
            </a:pPr>
            <a:r>
              <a:rPr lang="en-US" sz="2400" b="0" i="0" u="none" strike="noStrike" dirty="0">
                <a:solidFill>
                  <a:srgbClr val="000000"/>
                </a:solidFill>
                <a:latin typeface="Pretendard Light"/>
              </a:rPr>
              <a:t>202135814 </a:t>
            </a:r>
            <a:r>
              <a:rPr lang="ko-KR" sz="2400" b="0" i="0" u="none" strike="noStrike" dirty="0" err="1">
                <a:solidFill>
                  <a:srgbClr val="000000"/>
                </a:solidFill>
                <a:ea typeface="Pretendard Light"/>
              </a:rPr>
              <a:t>이정균</a:t>
            </a:r>
            <a:endParaRPr lang="en-US" altLang="ko-KR" sz="2400" dirty="0">
              <a:solidFill>
                <a:srgbClr val="000000"/>
              </a:solidFill>
              <a:latin typeface="Pretendard Light"/>
              <a:ea typeface="Pretendard Light"/>
            </a:endParaRPr>
          </a:p>
          <a:p>
            <a:pPr lvl="0" algn="l">
              <a:lnSpc>
                <a:spcPct val="99600"/>
              </a:lnSpc>
            </a:pPr>
            <a:r>
              <a:rPr lang="en-US" sz="2400" b="0" i="0" u="none" strike="noStrike" dirty="0">
                <a:solidFill>
                  <a:srgbClr val="000000"/>
                </a:solidFill>
                <a:latin typeface="Pretendard Light"/>
              </a:rPr>
              <a:t>202235070 </a:t>
            </a:r>
            <a:r>
              <a:rPr lang="ko-KR" sz="2400" b="0" i="0" u="none" strike="noStrike" dirty="0">
                <a:solidFill>
                  <a:srgbClr val="000000"/>
                </a:solidFill>
                <a:ea typeface="Pretendard Light"/>
              </a:rPr>
              <a:t>안수빈</a:t>
            </a:r>
            <a:endParaRPr lang="en-US" altLang="ko-KR" sz="2400" dirty="0">
              <a:solidFill>
                <a:srgbClr val="000000"/>
              </a:solidFill>
              <a:latin typeface="Pretendard Light"/>
              <a:ea typeface="Pretendard Light"/>
            </a:endParaRPr>
          </a:p>
          <a:p>
            <a:pPr lvl="0" algn="l">
              <a:lnSpc>
                <a:spcPct val="99600"/>
              </a:lnSpc>
            </a:pPr>
            <a:r>
              <a:rPr lang="en-US" sz="2400" b="0" i="0" u="none" strike="noStrike" dirty="0">
                <a:solidFill>
                  <a:srgbClr val="000000"/>
                </a:solidFill>
                <a:latin typeface="Pretendard Light"/>
              </a:rPr>
              <a:t>20233445 </a:t>
            </a:r>
            <a:r>
              <a:rPr lang="ko-KR" sz="2400" b="0" i="0" u="none" strike="noStrike" dirty="0" err="1">
                <a:solidFill>
                  <a:srgbClr val="000000"/>
                </a:solidFill>
                <a:ea typeface="Pretendard Light"/>
              </a:rPr>
              <a:t>김지해</a:t>
            </a:r>
            <a:endParaRPr lang="ko-KR" sz="2400" b="0" i="0" u="none" strike="noStrike" dirty="0">
              <a:solidFill>
                <a:srgbClr val="000000"/>
              </a:solidFill>
              <a:ea typeface="Pretendard Light"/>
            </a:endParaRPr>
          </a:p>
        </p:txBody>
      </p:sp>
      <p:sp>
        <p:nvSpPr>
          <p:cNvPr id="9" name="TextBox 9"/>
          <p:cNvSpPr txBox="1"/>
          <p:nvPr/>
        </p:nvSpPr>
        <p:spPr>
          <a:xfrm>
            <a:off x="165100" y="2336800"/>
            <a:ext cx="10477500" cy="3111500"/>
          </a:xfrm>
          <a:prstGeom prst="rect">
            <a:avLst/>
          </a:prstGeom>
        </p:spPr>
        <p:txBody>
          <a:bodyPr lIns="0" tIns="0" rIns="0" bIns="0" rtlCol="0" anchor="ctr"/>
          <a:lstStyle/>
          <a:p>
            <a:pPr lvl="0" algn="ctr">
              <a:lnSpc>
                <a:spcPct val="83000"/>
              </a:lnSpc>
            </a:pPr>
            <a:r>
              <a:rPr lang="en-US" sz="7200" b="0" i="0" u="none" strike="noStrike" spc="100" dirty="0">
                <a:solidFill>
                  <a:srgbClr val="000000"/>
                </a:solidFill>
                <a:latin typeface="Pretendard Bold"/>
              </a:rPr>
              <a:t>DYNAMIC PROGRAMMING </a:t>
            </a:r>
          </a:p>
          <a:p>
            <a:pPr lvl="0" algn="ctr">
              <a:lnSpc>
                <a:spcPct val="83000"/>
              </a:lnSpc>
            </a:pPr>
            <a:r>
              <a:rPr lang="en-US" sz="7200" b="0" i="0" u="none" strike="noStrike" spc="100" dirty="0">
                <a:solidFill>
                  <a:srgbClr val="000000"/>
                </a:solidFill>
                <a:latin typeface="Pretendard Bold"/>
              </a:rPr>
              <a:t>&amp; </a:t>
            </a:r>
          </a:p>
          <a:p>
            <a:pPr lvl="0" algn="ctr">
              <a:lnSpc>
                <a:spcPct val="83000"/>
              </a:lnSpc>
            </a:pPr>
            <a:r>
              <a:rPr lang="en-US" sz="7200" b="0" i="0" u="none" strike="noStrike" spc="100" dirty="0">
                <a:solidFill>
                  <a:srgbClr val="000000"/>
                </a:solidFill>
                <a:latin typeface="Pretendard Bold"/>
              </a:rPr>
              <a:t>GREEDY ALGORITHM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7483647" y="2147483647"/>
            <a:ext cx="2147483647" cy="2147483647"/>
            <a:chOff x="0" y="0"/>
            <a:chExt cx="0" cy="0"/>
          </a:xfrm>
        </p:grpSpPr>
      </p:grpSp>
      <p:pic>
        <p:nvPicPr>
          <p:cNvPr id="3" name="Picture 3"/>
          <p:cNvPicPr>
            <a:picLocks noChangeAspect="1"/>
          </p:cNvPicPr>
          <p:nvPr/>
        </p:nvPicPr>
        <p:blipFill>
          <a:blip r:embed="rId2">
            <a:alphaModFix amt="70000"/>
          </a:blip>
          <a:stretch>
            <a:fillRect/>
          </a:stretch>
        </p:blipFill>
        <p:spPr>
          <a:xfrm>
            <a:off x="9829800" y="2641600"/>
            <a:ext cx="8661400" cy="8877300"/>
          </a:xfrm>
          <a:prstGeom prst="rect">
            <a:avLst/>
          </a:prstGeom>
          <a:effectLst>
            <a:outerShdw blurRad="466322" dist="133161" dir="1800000">
              <a:srgbClr val="000000">
                <a:alpha val="10000"/>
              </a:srgbClr>
            </a:outerShdw>
          </a:effectLst>
        </p:spPr>
      </p:pic>
      <p:pic>
        <p:nvPicPr>
          <p:cNvPr id="4" name="Picture 4"/>
          <p:cNvPicPr>
            <a:picLocks noChangeAspect="1"/>
          </p:cNvPicPr>
          <p:nvPr/>
        </p:nvPicPr>
        <p:blipFill>
          <a:blip r:embed="rId2">
            <a:alphaModFix amt="70000"/>
          </a:blip>
          <a:stretch>
            <a:fillRect/>
          </a:stretch>
        </p:blipFill>
        <p:spPr>
          <a:xfrm>
            <a:off x="9842500" y="2641600"/>
            <a:ext cx="8661400" cy="8877300"/>
          </a:xfrm>
          <a:prstGeom prst="rect">
            <a:avLst/>
          </a:prstGeom>
          <a:effectLst>
            <a:outerShdw blurRad="466322" dist="199741" dir="12600000">
              <a:srgbClr val="FFFFFF">
                <a:alpha val="50000"/>
              </a:srgbClr>
            </a:outerShdw>
          </a:effectLst>
        </p:spPr>
      </p:pic>
      <p:grpSp>
        <p:nvGrpSpPr>
          <p:cNvPr id="5" name="Group 5"/>
          <p:cNvGrpSpPr/>
          <p:nvPr/>
        </p:nvGrpSpPr>
        <p:grpSpPr>
          <a:xfrm>
            <a:off x="2147483647" y="2147483647"/>
            <a:ext cx="2147483647" cy="2147483647"/>
            <a:chOff x="0" y="0"/>
            <a:chExt cx="0" cy="0"/>
          </a:xfrm>
        </p:grpSpPr>
      </p:grpSp>
      <p:pic>
        <p:nvPicPr>
          <p:cNvPr id="6" name="Picture 6"/>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42716" dir="1800000">
              <a:srgbClr val="000000">
                <a:alpha val="10000"/>
              </a:srgbClr>
            </a:outerShdw>
          </a:effectLst>
        </p:spPr>
      </p:pic>
      <p:pic>
        <p:nvPicPr>
          <p:cNvPr id="7" name="Picture 7"/>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64074" dir="12600000">
              <a:srgbClr val="FFFFFF">
                <a:alpha val="60000"/>
              </a:srgbClr>
            </a:outerShdw>
          </a:effectLst>
        </p:spPr>
      </p:pic>
      <p:sp>
        <p:nvSpPr>
          <p:cNvPr id="10" name="TextBox 10"/>
          <p:cNvSpPr txBox="1"/>
          <p:nvPr/>
        </p:nvSpPr>
        <p:spPr>
          <a:xfrm>
            <a:off x="3924300" y="914400"/>
            <a:ext cx="104394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BAEKJOON 14916</a:t>
            </a:r>
          </a:p>
        </p:txBody>
      </p:sp>
      <p:sp>
        <p:nvSpPr>
          <p:cNvPr id="13" name="TextBox 12">
            <a:extLst>
              <a:ext uri="{FF2B5EF4-FFF2-40B4-BE49-F238E27FC236}">
                <a16:creationId xmlns:a16="http://schemas.microsoft.com/office/drawing/2014/main" id="{88DAA8CA-FBEA-B0A3-A0C8-95A730EC7C3B}"/>
              </a:ext>
            </a:extLst>
          </p:cNvPr>
          <p:cNvSpPr txBox="1"/>
          <p:nvPr/>
        </p:nvSpPr>
        <p:spPr>
          <a:xfrm>
            <a:off x="381000" y="9647166"/>
            <a:ext cx="5791200" cy="369332"/>
          </a:xfrm>
          <a:prstGeom prst="rect">
            <a:avLst/>
          </a:prstGeom>
          <a:noFill/>
        </p:spPr>
        <p:txBody>
          <a:bodyPr wrap="square" rtlCol="0">
            <a:spAutoFit/>
          </a:bodyPr>
          <a:lstStyle/>
          <a:p>
            <a:r>
              <a:rPr lang="en-US" altLang="ko-KR" dirty="0"/>
              <a:t>https://www.acmicpc.net/problem/14916</a:t>
            </a:r>
            <a:endParaRPr lang="ko-KR" altLang="en-US" dirty="0"/>
          </a:p>
        </p:txBody>
      </p:sp>
      <p:grpSp>
        <p:nvGrpSpPr>
          <p:cNvPr id="14" name="그룹 13">
            <a:extLst>
              <a:ext uri="{FF2B5EF4-FFF2-40B4-BE49-F238E27FC236}">
                <a16:creationId xmlns:a16="http://schemas.microsoft.com/office/drawing/2014/main" id="{5E484867-6B7C-9820-C951-24BABEA0FAC0}"/>
              </a:ext>
            </a:extLst>
          </p:cNvPr>
          <p:cNvGrpSpPr/>
          <p:nvPr/>
        </p:nvGrpSpPr>
        <p:grpSpPr>
          <a:xfrm>
            <a:off x="2838450" y="2921000"/>
            <a:ext cx="13106400" cy="5652168"/>
            <a:chOff x="1376596" y="3622843"/>
            <a:chExt cx="5310288" cy="1828800"/>
          </a:xfrm>
          <a:solidFill>
            <a:srgbClr val="F5F4F3"/>
          </a:solidFill>
        </p:grpSpPr>
        <p:sp>
          <p:nvSpPr>
            <p:cNvPr id="15" name="사각형: 둥근 모서리 14">
              <a:extLst>
                <a:ext uri="{FF2B5EF4-FFF2-40B4-BE49-F238E27FC236}">
                  <a16:creationId xmlns:a16="http://schemas.microsoft.com/office/drawing/2014/main" id="{12306703-6A3D-17A2-A20A-FE9C886D604E}"/>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E3725B02-C494-D86C-92FA-72D63A6B32F8}"/>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9" name="TextBox 9"/>
          <p:cNvSpPr txBox="1"/>
          <p:nvPr/>
        </p:nvSpPr>
        <p:spPr>
          <a:xfrm>
            <a:off x="3727450" y="3562350"/>
            <a:ext cx="10833100" cy="4152900"/>
          </a:xfrm>
          <a:prstGeom prst="rect">
            <a:avLst/>
          </a:prstGeom>
        </p:spPr>
        <p:txBody>
          <a:bodyPr lIns="0" tIns="0" rIns="0" bIns="0" rtlCol="0" anchor="ctr"/>
          <a:lstStyle/>
          <a:p>
            <a:pPr lvl="0" algn="just">
              <a:lnSpc>
                <a:spcPct val="132800"/>
              </a:lnSpc>
            </a:pPr>
            <a:r>
              <a:rPr lang="en-US" sz="2000" b="0" i="0" u="none" strike="noStrike" dirty="0" err="1">
                <a:solidFill>
                  <a:srgbClr val="000000"/>
                </a:solidFill>
                <a:latin typeface="Pretendard Light"/>
              </a:rPr>
              <a:t>Chunhyang</a:t>
            </a:r>
            <a:r>
              <a:rPr lang="en-US" sz="2000" b="0" i="0" u="none" strike="noStrike" dirty="0">
                <a:solidFill>
                  <a:srgbClr val="000000"/>
                </a:solidFill>
                <a:latin typeface="Pretendard Light"/>
              </a:rPr>
              <a:t> works at the convenience store counter.</a:t>
            </a:r>
          </a:p>
          <a:p>
            <a:pPr lvl="0" algn="just">
              <a:lnSpc>
                <a:spcPct val="132800"/>
              </a:lnSpc>
            </a:pPr>
            <a:endParaRPr lang="en-US" sz="2000" b="0" i="0" u="none" strike="noStrike" dirty="0">
              <a:solidFill>
                <a:srgbClr val="000000"/>
              </a:solidFill>
              <a:latin typeface="Pretendard Light"/>
            </a:endParaRPr>
          </a:p>
          <a:p>
            <a:pPr lvl="0" algn="just">
              <a:lnSpc>
                <a:spcPct val="132800"/>
              </a:lnSpc>
            </a:pPr>
            <a:r>
              <a:rPr lang="en-US" sz="2000" b="0" i="0" u="none" strike="noStrike" dirty="0">
                <a:solidFill>
                  <a:srgbClr val="000000"/>
                </a:solidFill>
                <a:latin typeface="Pretendard Light"/>
              </a:rPr>
              <a:t>The customer asks for change only in the 2-won and 5-won coins. </a:t>
            </a:r>
            <a:r>
              <a:rPr lang="en-US" sz="2000" dirty="0">
                <a:solidFill>
                  <a:srgbClr val="000000"/>
                </a:solidFill>
                <a:latin typeface="Pretendard Light"/>
              </a:rPr>
              <a:t>T</a:t>
            </a:r>
            <a:r>
              <a:rPr lang="en-US" sz="2000" b="0" i="0" u="none" strike="noStrike" dirty="0">
                <a:solidFill>
                  <a:srgbClr val="000000"/>
                </a:solidFill>
                <a:latin typeface="Pretendard Light"/>
              </a:rPr>
              <a:t>here are infinitely many 2-won coins and 5-won coins. They must be traced back to the minimum number of coins. If the change is n, write a program that tells you how many coins there are at least. </a:t>
            </a:r>
          </a:p>
          <a:p>
            <a:pPr lvl="0" algn="just">
              <a:lnSpc>
                <a:spcPct val="132800"/>
              </a:lnSpc>
            </a:pPr>
            <a:endParaRPr lang="en-US" sz="2000" dirty="0">
              <a:solidFill>
                <a:srgbClr val="000000"/>
              </a:solidFill>
              <a:latin typeface="Pretendard Light"/>
            </a:endParaRPr>
          </a:p>
          <a:p>
            <a:pPr lvl="0" algn="just">
              <a:lnSpc>
                <a:spcPct val="132800"/>
              </a:lnSpc>
            </a:pPr>
            <a:r>
              <a:rPr lang="en-US" sz="2000" b="0" i="0" u="none" strike="noStrike" dirty="0">
                <a:solidFill>
                  <a:srgbClr val="000000"/>
                </a:solidFill>
                <a:latin typeface="Pretendard Light"/>
              </a:rPr>
              <a:t>For example, if the change is 15 won, you have to give three 5-won coins, if the change is 14 won, two 5-won coins and two 2-won coins, a total of four 5-won coins, and if the change is 13 won, you have to give a total of five 5-won coins and four 2-won coins to minimize the number of coins.</a:t>
            </a:r>
          </a:p>
        </p:txBody>
      </p:sp>
      <p:sp>
        <p:nvSpPr>
          <p:cNvPr id="17" name="TextBox 13">
            <a:extLst>
              <a:ext uri="{FF2B5EF4-FFF2-40B4-BE49-F238E27FC236}">
                <a16:creationId xmlns:a16="http://schemas.microsoft.com/office/drawing/2014/main" id="{902E9535-4E45-66EA-C0D2-8200F540E1FF}"/>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2.1</a:t>
            </a:r>
            <a:endParaRPr lang="en-US" sz="10000" b="0" i="0" u="none" strike="noStrike" dirty="0">
              <a:solidFill>
                <a:srgbClr val="11359A"/>
              </a:solidFill>
              <a:latin typeface="Oswal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56835-D9D7-8F9D-7C6E-EE74BB1E83F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48D763B-46BB-A91A-F8B9-86635EC21A65}"/>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EEAC3625-F984-9330-41E0-87FE7528CFB0}"/>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C781C598-E2A9-FB3A-FA97-5F78F489D75E}"/>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43D4EBD6-1FF8-D448-2785-A6BE6C4471A5}"/>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SOLUTION CODES FOR TWO DIFFERENT ALGORITHMS </a:t>
            </a:r>
          </a:p>
        </p:txBody>
      </p:sp>
      <p:sp>
        <p:nvSpPr>
          <p:cNvPr id="4" name="사각형: 둥근 모서리 3">
            <a:extLst>
              <a:ext uri="{FF2B5EF4-FFF2-40B4-BE49-F238E27FC236}">
                <a16:creationId xmlns:a16="http://schemas.microsoft.com/office/drawing/2014/main" id="{A55445DB-E261-C23E-0EC4-414D575E7C17}"/>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F45196A7-E498-F760-B0CE-226F33868A1D}"/>
              </a:ext>
            </a:extLst>
          </p:cNvPr>
          <p:cNvSpPr/>
          <p:nvPr/>
        </p:nvSpPr>
        <p:spPr>
          <a:xfrm>
            <a:off x="1371600" y="2705100"/>
            <a:ext cx="7010400" cy="7162800"/>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11" name="그룹 10">
            <a:extLst>
              <a:ext uri="{FF2B5EF4-FFF2-40B4-BE49-F238E27FC236}">
                <a16:creationId xmlns:a16="http://schemas.microsoft.com/office/drawing/2014/main" id="{7704A04C-6BA3-096A-40DF-743C95FF3FAA}"/>
              </a:ext>
            </a:extLst>
          </p:cNvPr>
          <p:cNvGrpSpPr/>
          <p:nvPr/>
        </p:nvGrpSpPr>
        <p:grpSpPr>
          <a:xfrm>
            <a:off x="9477462" y="2658000"/>
            <a:ext cx="7435034" cy="7286100"/>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20A8EC5E-AFC2-CE69-56E1-D3A9FEED887A}"/>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00A75470-133A-26CE-FD28-7600A1351729}"/>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TextBox 13">
            <a:extLst>
              <a:ext uri="{FF2B5EF4-FFF2-40B4-BE49-F238E27FC236}">
                <a16:creationId xmlns:a16="http://schemas.microsoft.com/office/drawing/2014/main" id="{FC28F349-F645-C0E1-42F4-823B5F0C4A62}"/>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
        <p:nvSpPr>
          <p:cNvPr id="6" name="TextBox 10">
            <a:extLst>
              <a:ext uri="{FF2B5EF4-FFF2-40B4-BE49-F238E27FC236}">
                <a16:creationId xmlns:a16="http://schemas.microsoft.com/office/drawing/2014/main" id="{C863D10B-354A-11AC-EB76-697EB872277B}"/>
              </a:ext>
            </a:extLst>
          </p:cNvPr>
          <p:cNvSpPr txBox="1"/>
          <p:nvPr/>
        </p:nvSpPr>
        <p:spPr>
          <a:xfrm>
            <a:off x="2895600" y="2950927"/>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sp>
        <p:nvSpPr>
          <p:cNvPr id="7" name="TextBox 10">
            <a:extLst>
              <a:ext uri="{FF2B5EF4-FFF2-40B4-BE49-F238E27FC236}">
                <a16:creationId xmlns:a16="http://schemas.microsoft.com/office/drawing/2014/main" id="{52688379-50B1-269D-130B-915D673DA5E3}"/>
              </a:ext>
            </a:extLst>
          </p:cNvPr>
          <p:cNvSpPr txBox="1"/>
          <p:nvPr/>
        </p:nvSpPr>
        <p:spPr>
          <a:xfrm>
            <a:off x="12192000" y="2972241"/>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DP</a:t>
            </a:r>
          </a:p>
        </p:txBody>
      </p:sp>
      <p:sp>
        <p:nvSpPr>
          <p:cNvPr id="12" name="TextBox 13">
            <a:extLst>
              <a:ext uri="{FF2B5EF4-FFF2-40B4-BE49-F238E27FC236}">
                <a16:creationId xmlns:a16="http://schemas.microsoft.com/office/drawing/2014/main" id="{E13DD495-1846-DF35-4326-058CEB78DF5B}"/>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2.1</a:t>
            </a:r>
            <a:endParaRPr lang="en-US" sz="10000" b="0" i="0" u="none" strike="noStrike" dirty="0">
              <a:solidFill>
                <a:srgbClr val="11359A"/>
              </a:solidFill>
              <a:latin typeface="Oswald SemiBold"/>
            </a:endParaRPr>
          </a:p>
        </p:txBody>
      </p:sp>
      <p:sp>
        <p:nvSpPr>
          <p:cNvPr id="13" name="TextBox 9">
            <a:extLst>
              <a:ext uri="{FF2B5EF4-FFF2-40B4-BE49-F238E27FC236}">
                <a16:creationId xmlns:a16="http://schemas.microsoft.com/office/drawing/2014/main" id="{4341D4C7-75B5-B1A9-AF82-6CA27A689E39}"/>
              </a:ext>
            </a:extLst>
          </p:cNvPr>
          <p:cNvSpPr txBox="1"/>
          <p:nvPr/>
        </p:nvSpPr>
        <p:spPr>
          <a:xfrm>
            <a:off x="2444750" y="3924300"/>
            <a:ext cx="4413250" cy="4781550"/>
          </a:xfrm>
          <a:prstGeom prst="rect">
            <a:avLst/>
          </a:prstGeom>
        </p:spPr>
        <p:txBody>
          <a:bodyPr lIns="0" tIns="0" rIns="0" bIns="0" rtlCol="0" anchor="t"/>
          <a:lstStyle/>
          <a:p>
            <a:pPr lvl="0" algn="just">
              <a:lnSpc>
                <a:spcPct val="132800"/>
              </a:lnSpc>
            </a:pPr>
            <a:endParaRPr lang="en-US" sz="2000" b="0" i="0" u="none" strike="noStrike" dirty="0">
              <a:solidFill>
                <a:srgbClr val="000000"/>
              </a:solidFill>
              <a:latin typeface="Pretendard Light"/>
            </a:endParaRPr>
          </a:p>
        </p:txBody>
      </p:sp>
      <p:grpSp>
        <p:nvGrpSpPr>
          <p:cNvPr id="38" name="그룹 37">
            <a:extLst>
              <a:ext uri="{FF2B5EF4-FFF2-40B4-BE49-F238E27FC236}">
                <a16:creationId xmlns:a16="http://schemas.microsoft.com/office/drawing/2014/main" id="{29426E46-164F-708D-8665-5B13F4BEE6B5}"/>
              </a:ext>
            </a:extLst>
          </p:cNvPr>
          <p:cNvGrpSpPr/>
          <p:nvPr/>
        </p:nvGrpSpPr>
        <p:grpSpPr>
          <a:xfrm>
            <a:off x="2479505" y="3695700"/>
            <a:ext cx="4835695" cy="5537200"/>
            <a:chOff x="1364380" y="647700"/>
            <a:chExt cx="5350045" cy="7178028"/>
          </a:xfrm>
        </p:grpSpPr>
        <p:sp>
          <p:nvSpPr>
            <p:cNvPr id="39" name="타원 38">
              <a:extLst>
                <a:ext uri="{FF2B5EF4-FFF2-40B4-BE49-F238E27FC236}">
                  <a16:creationId xmlns:a16="http://schemas.microsoft.com/office/drawing/2014/main" id="{0A4A0AFB-79A1-6703-147F-F93ADB153A44}"/>
                </a:ext>
              </a:extLst>
            </p:cNvPr>
            <p:cNvSpPr/>
            <p:nvPr/>
          </p:nvSpPr>
          <p:spPr>
            <a:xfrm>
              <a:off x="1828800" y="647700"/>
              <a:ext cx="3962400" cy="9797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Read data from input.txt</a:t>
              </a:r>
              <a:endParaRPr lang="ko-KR" altLang="en-US" dirty="0"/>
            </a:p>
          </p:txBody>
        </p:sp>
        <p:cxnSp>
          <p:nvCxnSpPr>
            <p:cNvPr id="40" name="직선 화살표 연결선 39">
              <a:extLst>
                <a:ext uri="{FF2B5EF4-FFF2-40B4-BE49-F238E27FC236}">
                  <a16:creationId xmlns:a16="http://schemas.microsoft.com/office/drawing/2014/main" id="{E1C9F791-E7EC-D702-2F0C-BE28C7EE9093}"/>
                </a:ext>
              </a:extLst>
            </p:cNvPr>
            <p:cNvCxnSpPr>
              <a:cxnSpLocks/>
              <a:stCxn id="39" idx="4"/>
              <a:endCxn id="41" idx="0"/>
            </p:cNvCxnSpPr>
            <p:nvPr/>
          </p:nvCxnSpPr>
          <p:spPr>
            <a:xfrm>
              <a:off x="3810000" y="1627414"/>
              <a:ext cx="0" cy="2394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직사각형 40">
              <a:extLst>
                <a:ext uri="{FF2B5EF4-FFF2-40B4-BE49-F238E27FC236}">
                  <a16:creationId xmlns:a16="http://schemas.microsoft.com/office/drawing/2014/main" id="{CB8E0F25-6887-F57A-AA76-ED94E1A90BCF}"/>
                </a:ext>
              </a:extLst>
            </p:cNvPr>
            <p:cNvSpPr/>
            <p:nvPr/>
          </p:nvSpPr>
          <p:spPr>
            <a:xfrm>
              <a:off x="1714500" y="1866900"/>
              <a:ext cx="4191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Initialize Count</a:t>
              </a:r>
            </a:p>
            <a:p>
              <a:pPr algn="ctr"/>
              <a:r>
                <a:rPr lang="en-US" altLang="ko-KR" dirty="0"/>
                <a:t>Count = 0</a:t>
              </a:r>
              <a:endParaRPr lang="ko-KR" altLang="en-US" dirty="0"/>
            </a:p>
          </p:txBody>
        </p:sp>
        <p:sp>
          <p:nvSpPr>
            <p:cNvPr id="42" name="순서도: 판단 41">
              <a:extLst>
                <a:ext uri="{FF2B5EF4-FFF2-40B4-BE49-F238E27FC236}">
                  <a16:creationId xmlns:a16="http://schemas.microsoft.com/office/drawing/2014/main" id="{45910123-DDE0-9438-6199-A56880C47206}"/>
                </a:ext>
              </a:extLst>
            </p:cNvPr>
            <p:cNvSpPr/>
            <p:nvPr/>
          </p:nvSpPr>
          <p:spPr>
            <a:xfrm>
              <a:off x="1828800" y="3302000"/>
              <a:ext cx="3962400" cy="1143000"/>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Check if n % 5 == 0</a:t>
              </a:r>
              <a:endParaRPr lang="ko-KR" altLang="en-US" dirty="0"/>
            </a:p>
          </p:txBody>
        </p:sp>
        <p:cxnSp>
          <p:nvCxnSpPr>
            <p:cNvPr id="43" name="직선 화살표 연결선 42">
              <a:extLst>
                <a:ext uri="{FF2B5EF4-FFF2-40B4-BE49-F238E27FC236}">
                  <a16:creationId xmlns:a16="http://schemas.microsoft.com/office/drawing/2014/main" id="{5AE0B020-32C5-74A7-21A6-2FEF3F30941B}"/>
                </a:ext>
              </a:extLst>
            </p:cNvPr>
            <p:cNvCxnSpPr>
              <a:cxnSpLocks/>
              <a:stCxn id="41" idx="2"/>
              <a:endCxn id="42" idx="0"/>
            </p:cNvCxnSpPr>
            <p:nvPr/>
          </p:nvCxnSpPr>
          <p:spPr>
            <a:xfrm>
              <a:off x="3810000" y="3009900"/>
              <a:ext cx="0" cy="292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직선 화살표 연결선 43">
              <a:extLst>
                <a:ext uri="{FF2B5EF4-FFF2-40B4-BE49-F238E27FC236}">
                  <a16:creationId xmlns:a16="http://schemas.microsoft.com/office/drawing/2014/main" id="{9E2A212E-3FAD-B1DE-E5EA-1DDD0BEB02B9}"/>
                </a:ext>
              </a:extLst>
            </p:cNvPr>
            <p:cNvCxnSpPr>
              <a:cxnSpLocks/>
              <a:endCxn id="48" idx="0"/>
            </p:cNvCxnSpPr>
            <p:nvPr/>
          </p:nvCxnSpPr>
          <p:spPr>
            <a:xfrm flipH="1">
              <a:off x="2438400" y="4152900"/>
              <a:ext cx="381000" cy="5243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직선 화살표 연결선 44">
              <a:extLst>
                <a:ext uri="{FF2B5EF4-FFF2-40B4-BE49-F238E27FC236}">
                  <a16:creationId xmlns:a16="http://schemas.microsoft.com/office/drawing/2014/main" id="{3C8023D6-ED55-73E6-97C2-7A4DBEACFD9D}"/>
                </a:ext>
              </a:extLst>
            </p:cNvPr>
            <p:cNvCxnSpPr>
              <a:cxnSpLocks/>
            </p:cNvCxnSpPr>
            <p:nvPr/>
          </p:nvCxnSpPr>
          <p:spPr>
            <a:xfrm>
              <a:off x="4724400" y="4152900"/>
              <a:ext cx="304800" cy="533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DA42447C-B96A-4FE0-AED3-49CC8FCD55F9}"/>
                </a:ext>
              </a:extLst>
            </p:cNvPr>
            <p:cNvSpPr txBox="1"/>
            <p:nvPr/>
          </p:nvSpPr>
          <p:spPr>
            <a:xfrm>
              <a:off x="1981200" y="4152900"/>
              <a:ext cx="491225" cy="369332"/>
            </a:xfrm>
            <a:prstGeom prst="rect">
              <a:avLst/>
            </a:prstGeom>
            <a:noFill/>
          </p:spPr>
          <p:txBody>
            <a:bodyPr wrap="none" rtlCol="0">
              <a:spAutoFit/>
            </a:bodyPr>
            <a:lstStyle/>
            <a:p>
              <a:r>
                <a:rPr lang="en-US" altLang="ko-KR" dirty="0"/>
                <a:t>yes</a:t>
              </a:r>
              <a:endParaRPr lang="ko-KR" altLang="en-US" dirty="0"/>
            </a:p>
          </p:txBody>
        </p:sp>
        <p:sp>
          <p:nvSpPr>
            <p:cNvPr id="47" name="TextBox 46">
              <a:extLst>
                <a:ext uri="{FF2B5EF4-FFF2-40B4-BE49-F238E27FC236}">
                  <a16:creationId xmlns:a16="http://schemas.microsoft.com/office/drawing/2014/main" id="{25455E46-3CA5-B0A4-CE73-026E59417C2D}"/>
                </a:ext>
              </a:extLst>
            </p:cNvPr>
            <p:cNvSpPr txBox="1"/>
            <p:nvPr/>
          </p:nvSpPr>
          <p:spPr>
            <a:xfrm>
              <a:off x="5029200" y="4114284"/>
              <a:ext cx="428322" cy="369332"/>
            </a:xfrm>
            <a:prstGeom prst="rect">
              <a:avLst/>
            </a:prstGeom>
            <a:noFill/>
          </p:spPr>
          <p:txBody>
            <a:bodyPr wrap="none" rtlCol="0">
              <a:spAutoFit/>
            </a:bodyPr>
            <a:lstStyle/>
            <a:p>
              <a:r>
                <a:rPr lang="en-US" altLang="ko-KR" dirty="0"/>
                <a:t>no</a:t>
              </a:r>
              <a:endParaRPr lang="ko-KR" altLang="en-US" dirty="0"/>
            </a:p>
          </p:txBody>
        </p:sp>
        <p:sp>
          <p:nvSpPr>
            <p:cNvPr id="48" name="직사각형 47">
              <a:extLst>
                <a:ext uri="{FF2B5EF4-FFF2-40B4-BE49-F238E27FC236}">
                  <a16:creationId xmlns:a16="http://schemas.microsoft.com/office/drawing/2014/main" id="{A39AD3EC-B6A7-89D9-B0D7-F4931AABFC31}"/>
                </a:ext>
              </a:extLst>
            </p:cNvPr>
            <p:cNvSpPr/>
            <p:nvPr/>
          </p:nvSpPr>
          <p:spPr>
            <a:xfrm>
              <a:off x="1364380" y="4677229"/>
              <a:ext cx="2148039" cy="7620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Count += n //5</a:t>
              </a:r>
            </a:p>
            <a:p>
              <a:pPr algn="ctr"/>
              <a:r>
                <a:rPr lang="en-US" altLang="ko-KR" dirty="0"/>
                <a:t>n = 0</a:t>
              </a:r>
              <a:endParaRPr lang="ko-KR" altLang="en-US" dirty="0"/>
            </a:p>
          </p:txBody>
        </p:sp>
        <p:sp>
          <p:nvSpPr>
            <p:cNvPr id="49" name="TextBox 48">
              <a:extLst>
                <a:ext uri="{FF2B5EF4-FFF2-40B4-BE49-F238E27FC236}">
                  <a16:creationId xmlns:a16="http://schemas.microsoft.com/office/drawing/2014/main" id="{F52E8250-1605-DD31-249B-0E55C949B8F9}"/>
                </a:ext>
              </a:extLst>
            </p:cNvPr>
            <p:cNvSpPr txBox="1"/>
            <p:nvPr/>
          </p:nvSpPr>
          <p:spPr>
            <a:xfrm>
              <a:off x="2168132" y="5922220"/>
              <a:ext cx="540533" cy="369332"/>
            </a:xfrm>
            <a:prstGeom prst="rect">
              <a:avLst/>
            </a:prstGeom>
            <a:noFill/>
          </p:spPr>
          <p:txBody>
            <a:bodyPr wrap="none" rtlCol="0">
              <a:spAutoFit/>
            </a:bodyPr>
            <a:lstStyle/>
            <a:p>
              <a:r>
                <a:rPr lang="en-US" altLang="ko-KR" dirty="0"/>
                <a:t>End</a:t>
              </a:r>
              <a:endParaRPr lang="ko-KR" altLang="en-US" dirty="0"/>
            </a:p>
          </p:txBody>
        </p:sp>
        <p:cxnSp>
          <p:nvCxnSpPr>
            <p:cNvPr id="50" name="직선 화살표 연결선 49">
              <a:extLst>
                <a:ext uri="{FF2B5EF4-FFF2-40B4-BE49-F238E27FC236}">
                  <a16:creationId xmlns:a16="http://schemas.microsoft.com/office/drawing/2014/main" id="{981AC637-C4DB-02DA-1A64-5A874E435401}"/>
                </a:ext>
              </a:extLst>
            </p:cNvPr>
            <p:cNvCxnSpPr>
              <a:stCxn id="48" idx="2"/>
              <a:endCxn id="49" idx="0"/>
            </p:cNvCxnSpPr>
            <p:nvPr/>
          </p:nvCxnSpPr>
          <p:spPr>
            <a:xfrm flipH="1">
              <a:off x="2438399" y="5439230"/>
              <a:ext cx="1" cy="4829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직사각형 50">
              <a:extLst>
                <a:ext uri="{FF2B5EF4-FFF2-40B4-BE49-F238E27FC236}">
                  <a16:creationId xmlns:a16="http://schemas.microsoft.com/office/drawing/2014/main" id="{603CEDCC-FC38-BCE6-7FFD-E9D71ADC85DC}"/>
                </a:ext>
              </a:extLst>
            </p:cNvPr>
            <p:cNvSpPr/>
            <p:nvPr/>
          </p:nvSpPr>
          <p:spPr>
            <a:xfrm>
              <a:off x="3969619" y="4677229"/>
              <a:ext cx="2148039" cy="7620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N -= 2</a:t>
              </a:r>
            </a:p>
            <a:p>
              <a:pPr algn="ctr"/>
              <a:r>
                <a:rPr lang="en-US" altLang="ko-KR" dirty="0"/>
                <a:t>Count += 1</a:t>
              </a:r>
              <a:endParaRPr lang="ko-KR" altLang="en-US" dirty="0"/>
            </a:p>
          </p:txBody>
        </p:sp>
        <p:sp>
          <p:nvSpPr>
            <p:cNvPr id="52" name="순서도: 판단 51">
              <a:extLst>
                <a:ext uri="{FF2B5EF4-FFF2-40B4-BE49-F238E27FC236}">
                  <a16:creationId xmlns:a16="http://schemas.microsoft.com/office/drawing/2014/main" id="{0714F373-21CF-57B3-B0B6-48552CFED98E}"/>
                </a:ext>
              </a:extLst>
            </p:cNvPr>
            <p:cNvSpPr/>
            <p:nvPr/>
          </p:nvSpPr>
          <p:spPr>
            <a:xfrm>
              <a:off x="3530466" y="5866689"/>
              <a:ext cx="3026343" cy="973880"/>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Check If n &lt; 0</a:t>
              </a:r>
              <a:endParaRPr lang="ko-KR" altLang="en-US" dirty="0"/>
            </a:p>
          </p:txBody>
        </p:sp>
        <p:cxnSp>
          <p:nvCxnSpPr>
            <p:cNvPr id="53" name="직선 화살표 연결선 52">
              <a:extLst>
                <a:ext uri="{FF2B5EF4-FFF2-40B4-BE49-F238E27FC236}">
                  <a16:creationId xmlns:a16="http://schemas.microsoft.com/office/drawing/2014/main" id="{39990CD7-F339-2380-4A8A-1D6E6EFC0CFB}"/>
                </a:ext>
              </a:extLst>
            </p:cNvPr>
            <p:cNvCxnSpPr>
              <a:cxnSpLocks/>
              <a:stCxn id="51" idx="2"/>
              <a:endCxn id="52" idx="0"/>
            </p:cNvCxnSpPr>
            <p:nvPr/>
          </p:nvCxnSpPr>
          <p:spPr>
            <a:xfrm flipH="1">
              <a:off x="5043638" y="5439230"/>
              <a:ext cx="1" cy="4274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직선 화살표 연결선 53">
              <a:extLst>
                <a:ext uri="{FF2B5EF4-FFF2-40B4-BE49-F238E27FC236}">
                  <a16:creationId xmlns:a16="http://schemas.microsoft.com/office/drawing/2014/main" id="{D07EF09C-3DF3-A45E-8009-8B85D67BCE16}"/>
                </a:ext>
              </a:extLst>
            </p:cNvPr>
            <p:cNvCxnSpPr>
              <a:cxnSpLocks/>
              <a:endCxn id="57" idx="0"/>
            </p:cNvCxnSpPr>
            <p:nvPr/>
          </p:nvCxnSpPr>
          <p:spPr>
            <a:xfrm flipH="1">
              <a:off x="3753656" y="6539398"/>
              <a:ext cx="381000" cy="5243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직선 화살표 연결선 54">
              <a:extLst>
                <a:ext uri="{FF2B5EF4-FFF2-40B4-BE49-F238E27FC236}">
                  <a16:creationId xmlns:a16="http://schemas.microsoft.com/office/drawing/2014/main" id="{0903A299-BB3B-E242-D435-7B2A2708FEA0}"/>
                </a:ext>
              </a:extLst>
            </p:cNvPr>
            <p:cNvCxnSpPr>
              <a:cxnSpLocks/>
            </p:cNvCxnSpPr>
            <p:nvPr/>
          </p:nvCxnSpPr>
          <p:spPr>
            <a:xfrm>
              <a:off x="6039656" y="6539398"/>
              <a:ext cx="304800" cy="533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A9F235BF-195A-08E0-8A3A-30E7E2236B7B}"/>
                </a:ext>
              </a:extLst>
            </p:cNvPr>
            <p:cNvSpPr txBox="1"/>
            <p:nvPr/>
          </p:nvSpPr>
          <p:spPr>
            <a:xfrm>
              <a:off x="3296456" y="6539398"/>
              <a:ext cx="491225" cy="369332"/>
            </a:xfrm>
            <a:prstGeom prst="rect">
              <a:avLst/>
            </a:prstGeom>
            <a:noFill/>
          </p:spPr>
          <p:txBody>
            <a:bodyPr wrap="none" rtlCol="0">
              <a:spAutoFit/>
            </a:bodyPr>
            <a:lstStyle/>
            <a:p>
              <a:r>
                <a:rPr lang="en-US" altLang="ko-KR" dirty="0"/>
                <a:t>yes</a:t>
              </a:r>
              <a:endParaRPr lang="ko-KR" altLang="en-US" dirty="0"/>
            </a:p>
          </p:txBody>
        </p:sp>
        <p:sp>
          <p:nvSpPr>
            <p:cNvPr id="57" name="직사각형 56">
              <a:extLst>
                <a:ext uri="{FF2B5EF4-FFF2-40B4-BE49-F238E27FC236}">
                  <a16:creationId xmlns:a16="http://schemas.microsoft.com/office/drawing/2014/main" id="{0638A868-1EA6-DA2F-3F3A-D61842367DB2}"/>
                </a:ext>
              </a:extLst>
            </p:cNvPr>
            <p:cNvSpPr/>
            <p:nvPr/>
          </p:nvSpPr>
          <p:spPr>
            <a:xfrm>
              <a:off x="2679636" y="7063727"/>
              <a:ext cx="2148039" cy="7620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n = -1</a:t>
              </a:r>
            </a:p>
            <a:p>
              <a:pPr algn="ctr"/>
              <a:r>
                <a:rPr lang="en-US" altLang="ko-KR" dirty="0"/>
                <a:t>(fail)</a:t>
              </a:r>
              <a:endParaRPr lang="ko-KR" altLang="en-US" dirty="0"/>
            </a:p>
          </p:txBody>
        </p:sp>
        <p:sp>
          <p:nvSpPr>
            <p:cNvPr id="58" name="TextBox 57">
              <a:extLst>
                <a:ext uri="{FF2B5EF4-FFF2-40B4-BE49-F238E27FC236}">
                  <a16:creationId xmlns:a16="http://schemas.microsoft.com/office/drawing/2014/main" id="{0F6F26E2-4DB9-0E83-30FC-C3E6A168C738}"/>
                </a:ext>
              </a:extLst>
            </p:cNvPr>
            <p:cNvSpPr txBox="1"/>
            <p:nvPr/>
          </p:nvSpPr>
          <p:spPr>
            <a:xfrm>
              <a:off x="6286103" y="6482192"/>
              <a:ext cx="428322" cy="369332"/>
            </a:xfrm>
            <a:prstGeom prst="rect">
              <a:avLst/>
            </a:prstGeom>
            <a:noFill/>
          </p:spPr>
          <p:txBody>
            <a:bodyPr wrap="none" rtlCol="0">
              <a:spAutoFit/>
            </a:bodyPr>
            <a:lstStyle/>
            <a:p>
              <a:r>
                <a:rPr lang="en-US" altLang="ko-KR" dirty="0"/>
                <a:t>no</a:t>
              </a:r>
              <a:endParaRPr lang="ko-KR" altLang="en-US" dirty="0"/>
            </a:p>
          </p:txBody>
        </p:sp>
        <p:sp>
          <p:nvSpPr>
            <p:cNvPr id="59" name="TextBox 58">
              <a:extLst>
                <a:ext uri="{FF2B5EF4-FFF2-40B4-BE49-F238E27FC236}">
                  <a16:creationId xmlns:a16="http://schemas.microsoft.com/office/drawing/2014/main" id="{F5891011-40F7-EAC9-FD12-2844AB660980}"/>
                </a:ext>
              </a:extLst>
            </p:cNvPr>
            <p:cNvSpPr txBox="1"/>
            <p:nvPr/>
          </p:nvSpPr>
          <p:spPr>
            <a:xfrm>
              <a:off x="6074189" y="7171230"/>
              <a:ext cx="540533" cy="369332"/>
            </a:xfrm>
            <a:prstGeom prst="rect">
              <a:avLst/>
            </a:prstGeom>
            <a:noFill/>
          </p:spPr>
          <p:txBody>
            <a:bodyPr wrap="none" rtlCol="0">
              <a:spAutoFit/>
            </a:bodyPr>
            <a:lstStyle/>
            <a:p>
              <a:r>
                <a:rPr lang="en-US" altLang="ko-KR" dirty="0"/>
                <a:t>End</a:t>
              </a:r>
              <a:endParaRPr lang="ko-KR" altLang="en-US" dirty="0"/>
            </a:p>
          </p:txBody>
        </p:sp>
      </p:grpSp>
      <p:grpSp>
        <p:nvGrpSpPr>
          <p:cNvPr id="60" name="그룹 59">
            <a:extLst>
              <a:ext uri="{FF2B5EF4-FFF2-40B4-BE49-F238E27FC236}">
                <a16:creationId xmlns:a16="http://schemas.microsoft.com/office/drawing/2014/main" id="{66E982DF-8650-28F5-2709-2BE9D9B00F8D}"/>
              </a:ext>
            </a:extLst>
          </p:cNvPr>
          <p:cNvGrpSpPr/>
          <p:nvPr/>
        </p:nvGrpSpPr>
        <p:grpSpPr>
          <a:xfrm>
            <a:off x="11815308" y="3816618"/>
            <a:ext cx="4277223" cy="5391382"/>
            <a:chOff x="10505577" y="933218"/>
            <a:chExt cx="4277223" cy="5391382"/>
          </a:xfrm>
        </p:grpSpPr>
        <p:sp>
          <p:nvSpPr>
            <p:cNvPr id="61" name="타원 60">
              <a:extLst>
                <a:ext uri="{FF2B5EF4-FFF2-40B4-BE49-F238E27FC236}">
                  <a16:creationId xmlns:a16="http://schemas.microsoft.com/office/drawing/2014/main" id="{E23C0503-2244-7F1B-2342-4F64B4290E4A}"/>
                </a:ext>
              </a:extLst>
            </p:cNvPr>
            <p:cNvSpPr/>
            <p:nvPr/>
          </p:nvSpPr>
          <p:spPr>
            <a:xfrm>
              <a:off x="10619877" y="933218"/>
              <a:ext cx="3962400" cy="9797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Read data from input.txt</a:t>
              </a:r>
              <a:endParaRPr lang="ko-KR" altLang="en-US" dirty="0"/>
            </a:p>
          </p:txBody>
        </p:sp>
        <p:cxnSp>
          <p:nvCxnSpPr>
            <p:cNvPr id="62" name="직선 화살표 연결선 61">
              <a:extLst>
                <a:ext uri="{FF2B5EF4-FFF2-40B4-BE49-F238E27FC236}">
                  <a16:creationId xmlns:a16="http://schemas.microsoft.com/office/drawing/2014/main" id="{6BA67E7D-F03F-C5CC-5945-D9F171C80085}"/>
                </a:ext>
              </a:extLst>
            </p:cNvPr>
            <p:cNvCxnSpPr>
              <a:cxnSpLocks/>
              <a:stCxn id="61" idx="4"/>
              <a:endCxn id="63" idx="0"/>
            </p:cNvCxnSpPr>
            <p:nvPr/>
          </p:nvCxnSpPr>
          <p:spPr>
            <a:xfrm>
              <a:off x="12601077" y="1912932"/>
              <a:ext cx="0" cy="2394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직사각형 62">
              <a:extLst>
                <a:ext uri="{FF2B5EF4-FFF2-40B4-BE49-F238E27FC236}">
                  <a16:creationId xmlns:a16="http://schemas.microsoft.com/office/drawing/2014/main" id="{89F7F276-B7C6-0145-97A3-6C0D739B9787}"/>
                </a:ext>
              </a:extLst>
            </p:cNvPr>
            <p:cNvSpPr/>
            <p:nvPr/>
          </p:nvSpPr>
          <p:spPr>
            <a:xfrm>
              <a:off x="10505577" y="2152418"/>
              <a:ext cx="4191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Allocate </a:t>
              </a:r>
              <a:r>
                <a:rPr lang="en-US" altLang="ko-KR" dirty="0" err="1"/>
                <a:t>dp</a:t>
              </a:r>
              <a:r>
                <a:rPr lang="en-US" altLang="ko-KR" dirty="0"/>
                <a:t>[]</a:t>
              </a:r>
            </a:p>
            <a:p>
              <a:pPr algn="ctr"/>
              <a:r>
                <a:rPr lang="en-US" altLang="ko-KR" b="0" dirty="0">
                  <a:solidFill>
                    <a:schemeClr val="tx1"/>
                  </a:solidFill>
                  <a:effectLst/>
                  <a:latin typeface="Consolas" panose="020B0609020204030204" pitchFamily="49" charset="0"/>
                </a:rPr>
                <a:t>int* </a:t>
              </a:r>
              <a:r>
                <a:rPr lang="en-US" altLang="ko-KR" b="0" dirty="0" err="1">
                  <a:solidFill>
                    <a:schemeClr val="tx1"/>
                  </a:solidFill>
                  <a:effectLst/>
                  <a:latin typeface="Consolas" panose="020B0609020204030204" pitchFamily="49" charset="0"/>
                </a:rPr>
                <a:t>dp</a:t>
              </a:r>
              <a:r>
                <a:rPr lang="en-US" altLang="ko-KR" b="0" dirty="0">
                  <a:solidFill>
                    <a:schemeClr val="tx1"/>
                  </a:solidFill>
                  <a:effectLst/>
                  <a:latin typeface="Consolas" panose="020B0609020204030204" pitchFamily="49" charset="0"/>
                </a:rPr>
                <a:t> = </a:t>
              </a:r>
            </a:p>
            <a:p>
              <a:pPr algn="ctr"/>
              <a:r>
                <a:rPr lang="en-US" altLang="ko-KR" b="0" dirty="0">
                  <a:solidFill>
                    <a:schemeClr val="tx1"/>
                  </a:solidFill>
                  <a:effectLst/>
                  <a:latin typeface="Consolas" panose="020B0609020204030204" pitchFamily="49" charset="0"/>
                </a:rPr>
                <a:t>(int*)</a:t>
              </a:r>
              <a:r>
                <a:rPr lang="en-US" altLang="ko-KR" b="0" dirty="0" err="1">
                  <a:solidFill>
                    <a:schemeClr val="tx1"/>
                  </a:solidFill>
                  <a:effectLst/>
                  <a:latin typeface="Consolas" panose="020B0609020204030204" pitchFamily="49" charset="0"/>
                </a:rPr>
                <a:t>calloc</a:t>
              </a:r>
              <a:r>
                <a:rPr lang="en-US" altLang="ko-KR" b="0" dirty="0">
                  <a:solidFill>
                    <a:schemeClr val="tx1"/>
                  </a:solidFill>
                  <a:effectLst/>
                  <a:latin typeface="Consolas" panose="020B0609020204030204" pitchFamily="49" charset="0"/>
                </a:rPr>
                <a:t>(n + 1, </a:t>
              </a:r>
              <a:r>
                <a:rPr lang="en-US" altLang="ko-KR" b="0" dirty="0" err="1">
                  <a:solidFill>
                    <a:schemeClr val="tx1"/>
                  </a:solidFill>
                  <a:effectLst/>
                  <a:latin typeface="Consolas" panose="020B0609020204030204" pitchFamily="49" charset="0"/>
                </a:rPr>
                <a:t>sizeof</a:t>
              </a:r>
              <a:r>
                <a:rPr lang="en-US" altLang="ko-KR" b="0" dirty="0">
                  <a:solidFill>
                    <a:schemeClr val="tx1"/>
                  </a:solidFill>
                  <a:effectLst/>
                  <a:latin typeface="Consolas" panose="020B0609020204030204" pitchFamily="49" charset="0"/>
                </a:rPr>
                <a:t>(int))</a:t>
              </a:r>
            </a:p>
            <a:p>
              <a:pPr algn="ctr"/>
              <a:endParaRPr lang="ko-KR" altLang="en-US" dirty="0"/>
            </a:p>
          </p:txBody>
        </p:sp>
        <p:cxnSp>
          <p:nvCxnSpPr>
            <p:cNvPr id="64" name="직선 화살표 연결선 63">
              <a:extLst>
                <a:ext uri="{FF2B5EF4-FFF2-40B4-BE49-F238E27FC236}">
                  <a16:creationId xmlns:a16="http://schemas.microsoft.com/office/drawing/2014/main" id="{C0AA1C9D-8EF8-E6A9-48BF-5BF77F2AEAB1}"/>
                </a:ext>
              </a:extLst>
            </p:cNvPr>
            <p:cNvCxnSpPr>
              <a:cxnSpLocks/>
              <a:stCxn id="63" idx="2"/>
            </p:cNvCxnSpPr>
            <p:nvPr/>
          </p:nvCxnSpPr>
          <p:spPr>
            <a:xfrm>
              <a:off x="12601077" y="3295418"/>
              <a:ext cx="0" cy="3240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직사각형 64">
              <a:extLst>
                <a:ext uri="{FF2B5EF4-FFF2-40B4-BE49-F238E27FC236}">
                  <a16:creationId xmlns:a16="http://schemas.microsoft.com/office/drawing/2014/main" id="{6EB54E2F-A43C-F8D1-9D5F-A9CABEC338D3}"/>
                </a:ext>
              </a:extLst>
            </p:cNvPr>
            <p:cNvSpPr/>
            <p:nvPr/>
          </p:nvSpPr>
          <p:spPr>
            <a:xfrm>
              <a:off x="10563226" y="3675316"/>
              <a:ext cx="4191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400" dirty="0"/>
                <a:t>Initialize </a:t>
              </a:r>
              <a:r>
                <a:rPr lang="en-US" altLang="ko-KR" sz="1400" dirty="0" err="1"/>
                <a:t>dp</a:t>
              </a:r>
              <a:r>
                <a:rPr lang="en-US" altLang="ko-KR" sz="1400" dirty="0"/>
                <a:t>[]</a:t>
              </a:r>
            </a:p>
            <a:p>
              <a:pPr algn="ctr"/>
              <a:r>
                <a:rPr lang="en-US" altLang="ko-KR" sz="1400" dirty="0" err="1"/>
                <a:t>dp</a:t>
              </a:r>
              <a:r>
                <a:rPr lang="en-US" altLang="ko-KR" sz="1400" dirty="0"/>
                <a:t>[] = -1</a:t>
              </a:r>
            </a:p>
            <a:p>
              <a:pPr algn="ctr"/>
              <a:r>
                <a:rPr lang="en-US" altLang="ko-KR" sz="1400" dirty="0" err="1"/>
                <a:t>dp</a:t>
              </a:r>
              <a:r>
                <a:rPr lang="en-US" altLang="ko-KR" sz="1400" dirty="0"/>
                <a:t>[2]</a:t>
              </a:r>
              <a:r>
                <a:rPr lang="ko-KR" altLang="en-US" sz="1400" dirty="0"/>
                <a:t> </a:t>
              </a:r>
              <a:r>
                <a:rPr lang="en-US" altLang="ko-KR" sz="1400" dirty="0"/>
                <a:t>=</a:t>
              </a:r>
              <a:r>
                <a:rPr lang="ko-KR" altLang="en-US" sz="1400" dirty="0"/>
                <a:t> </a:t>
              </a:r>
              <a:r>
                <a:rPr lang="en-US" altLang="ko-KR" sz="1400" dirty="0"/>
                <a:t>1</a:t>
              </a:r>
            </a:p>
            <a:p>
              <a:pPr algn="ctr"/>
              <a:r>
                <a:rPr lang="en-US" altLang="ko-KR" sz="1400" dirty="0" err="1"/>
                <a:t>dp</a:t>
              </a:r>
              <a:r>
                <a:rPr lang="en-US" altLang="ko-KR" sz="1400" dirty="0"/>
                <a:t>[4] = 2</a:t>
              </a:r>
            </a:p>
            <a:p>
              <a:pPr algn="ctr"/>
              <a:r>
                <a:rPr lang="en-US" altLang="ko-KR" sz="1400" dirty="0" err="1"/>
                <a:t>dp</a:t>
              </a:r>
              <a:r>
                <a:rPr lang="en-US" altLang="ko-KR" sz="1400" dirty="0"/>
                <a:t>[5] = 1</a:t>
              </a:r>
              <a:endParaRPr lang="ko-KR" altLang="en-US" sz="1400" dirty="0"/>
            </a:p>
          </p:txBody>
        </p:sp>
        <p:cxnSp>
          <p:nvCxnSpPr>
            <p:cNvPr id="66" name="직선 화살표 연결선 65">
              <a:extLst>
                <a:ext uri="{FF2B5EF4-FFF2-40B4-BE49-F238E27FC236}">
                  <a16:creationId xmlns:a16="http://schemas.microsoft.com/office/drawing/2014/main" id="{63D99BE3-BED8-02DF-C1AD-736663F11B4B}"/>
                </a:ext>
              </a:extLst>
            </p:cNvPr>
            <p:cNvCxnSpPr>
              <a:cxnSpLocks/>
              <a:stCxn id="65" idx="2"/>
            </p:cNvCxnSpPr>
            <p:nvPr/>
          </p:nvCxnSpPr>
          <p:spPr>
            <a:xfrm>
              <a:off x="12658726" y="4818316"/>
              <a:ext cx="0" cy="3632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7" name="직사각형 66">
              <a:extLst>
                <a:ext uri="{FF2B5EF4-FFF2-40B4-BE49-F238E27FC236}">
                  <a16:creationId xmlns:a16="http://schemas.microsoft.com/office/drawing/2014/main" id="{28C2746E-BAD2-370B-CF43-6090AFE42E51}"/>
                </a:ext>
              </a:extLst>
            </p:cNvPr>
            <p:cNvSpPr/>
            <p:nvPr/>
          </p:nvSpPr>
          <p:spPr>
            <a:xfrm>
              <a:off x="10591800" y="5181600"/>
              <a:ext cx="4191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Record all </a:t>
              </a:r>
              <a:r>
                <a:rPr lang="ko-KR" altLang="en-US" dirty="0"/>
                <a:t>에</a:t>
              </a:r>
              <a:endParaRPr lang="en-US" altLang="ko-KR" dirty="0"/>
            </a:p>
            <a:p>
              <a:pPr algn="ctr"/>
              <a:r>
                <a:rPr lang="en-US" altLang="ko-KR" dirty="0" err="1"/>
                <a:t>dp</a:t>
              </a:r>
              <a:r>
                <a:rPr lang="en-US" altLang="ko-KR" dirty="0"/>
                <a:t>[</a:t>
              </a:r>
              <a:r>
                <a:rPr lang="en-US" altLang="ko-KR" dirty="0" err="1"/>
                <a:t>i</a:t>
              </a:r>
              <a:r>
                <a:rPr lang="en-US" altLang="ko-KR" dirty="0"/>
                <a:t>] = min(</a:t>
              </a:r>
              <a:r>
                <a:rPr lang="en-US" altLang="ko-KR" dirty="0" err="1"/>
                <a:t>dp</a:t>
              </a:r>
              <a:r>
                <a:rPr lang="en-US" altLang="ko-KR" dirty="0"/>
                <a:t>[I – 2], </a:t>
              </a:r>
              <a:r>
                <a:rPr lang="en-US" altLang="ko-KR" dirty="0" err="1"/>
                <a:t>dp</a:t>
              </a:r>
              <a:r>
                <a:rPr lang="en-US" altLang="ko-KR" dirty="0"/>
                <a:t>[I – 5])</a:t>
              </a:r>
              <a:endParaRPr lang="ko-KR" altLang="en-US" dirty="0"/>
            </a:p>
          </p:txBody>
        </p:sp>
      </p:grpSp>
    </p:spTree>
    <p:extLst>
      <p:ext uri="{BB962C8B-B14F-4D97-AF65-F5344CB8AC3E}">
        <p14:creationId xmlns:p14="http://schemas.microsoft.com/office/powerpoint/2010/main" val="1124036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C44F9-71D9-F916-2A46-6DB17809608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A2C4BD7-F3AC-6E75-0F48-7E28F569BC41}"/>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03667505-7AC8-5DE6-597B-0E7AF60B14DF}"/>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6918EFBB-757B-0FC2-5C01-5C02FA93DB8C}"/>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EBA01CC6-4AFC-9967-2407-C01CC990BEFD}"/>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SOLUTION CODES FOR TWO DIFFERENT ALGORITHMS </a:t>
            </a:r>
          </a:p>
        </p:txBody>
      </p:sp>
      <p:sp>
        <p:nvSpPr>
          <p:cNvPr id="3" name="TextBox 13">
            <a:extLst>
              <a:ext uri="{FF2B5EF4-FFF2-40B4-BE49-F238E27FC236}">
                <a16:creationId xmlns:a16="http://schemas.microsoft.com/office/drawing/2014/main" id="{31BF622F-2FC0-0931-274A-C161E42B6FD7}"/>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grpSp>
        <p:nvGrpSpPr>
          <p:cNvPr id="13" name="그룹 12">
            <a:extLst>
              <a:ext uri="{FF2B5EF4-FFF2-40B4-BE49-F238E27FC236}">
                <a16:creationId xmlns:a16="http://schemas.microsoft.com/office/drawing/2014/main" id="{431E5C81-69AD-72D6-E438-0EACEA93E9C4}"/>
              </a:ext>
            </a:extLst>
          </p:cNvPr>
          <p:cNvGrpSpPr/>
          <p:nvPr/>
        </p:nvGrpSpPr>
        <p:grpSpPr>
          <a:xfrm>
            <a:off x="1371600" y="2705100"/>
            <a:ext cx="15849600" cy="6934200"/>
            <a:chOff x="1371600" y="2705100"/>
            <a:chExt cx="6553200" cy="6351823"/>
          </a:xfrm>
        </p:grpSpPr>
        <p:sp>
          <p:nvSpPr>
            <p:cNvPr id="4" name="사각형: 둥근 모서리 3">
              <a:extLst>
                <a:ext uri="{FF2B5EF4-FFF2-40B4-BE49-F238E27FC236}">
                  <a16:creationId xmlns:a16="http://schemas.microsoft.com/office/drawing/2014/main" id="{85F64D0B-CC11-36BD-52B0-0ADFDCF130BE}"/>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027E662D-73E8-71C6-F889-533A6832B4F1}"/>
                </a:ext>
              </a:extLst>
            </p:cNvPr>
            <p:cNvSpPr/>
            <p:nvPr/>
          </p:nvSpPr>
          <p:spPr>
            <a:xfrm>
              <a:off x="1371600" y="270510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 name="TextBox 10">
              <a:extLst>
                <a:ext uri="{FF2B5EF4-FFF2-40B4-BE49-F238E27FC236}">
                  <a16:creationId xmlns:a16="http://schemas.microsoft.com/office/drawing/2014/main" id="{B40D5DF0-7376-B4B9-12D9-CD03FED8C04B}"/>
                </a:ext>
              </a:extLst>
            </p:cNvPr>
            <p:cNvSpPr txBox="1"/>
            <p:nvPr/>
          </p:nvSpPr>
          <p:spPr>
            <a:xfrm>
              <a:off x="2895600" y="2950927"/>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grpSp>
      <p:sp>
        <p:nvSpPr>
          <p:cNvPr id="12" name="TextBox 13">
            <a:extLst>
              <a:ext uri="{FF2B5EF4-FFF2-40B4-BE49-F238E27FC236}">
                <a16:creationId xmlns:a16="http://schemas.microsoft.com/office/drawing/2014/main" id="{046BAE16-6028-908D-6A7B-AF5BBC95DAB8}"/>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2.1</a:t>
            </a:r>
            <a:endParaRPr lang="en-US" sz="10000" b="0" i="0" u="none" strike="noStrike" dirty="0">
              <a:solidFill>
                <a:srgbClr val="11359A"/>
              </a:solidFill>
              <a:latin typeface="Oswald SemiBold"/>
            </a:endParaRPr>
          </a:p>
        </p:txBody>
      </p:sp>
      <p:sp>
        <p:nvSpPr>
          <p:cNvPr id="14" name="TextBox 9">
            <a:extLst>
              <a:ext uri="{FF2B5EF4-FFF2-40B4-BE49-F238E27FC236}">
                <a16:creationId xmlns:a16="http://schemas.microsoft.com/office/drawing/2014/main" id="{4B2BA51D-EDF2-D472-B34A-1C6252DC7378}"/>
              </a:ext>
            </a:extLst>
          </p:cNvPr>
          <p:cNvSpPr txBox="1"/>
          <p:nvPr/>
        </p:nvSpPr>
        <p:spPr>
          <a:xfrm>
            <a:off x="2289174" y="3619500"/>
            <a:ext cx="11426825" cy="4781550"/>
          </a:xfrm>
          <a:prstGeom prst="rect">
            <a:avLst/>
          </a:prstGeom>
        </p:spPr>
        <p:txBody>
          <a:bodyPr lIns="0" tIns="0" rIns="0" bIns="0" rtlCol="0" anchor="t"/>
          <a:lstStyle/>
          <a:p>
            <a:pPr lvl="0" algn="just">
              <a:lnSpc>
                <a:spcPct val="132800"/>
              </a:lnSpc>
            </a:pPr>
            <a:r>
              <a:rPr lang="en-US" sz="2000" dirty="0">
                <a:solidFill>
                  <a:srgbClr val="000000"/>
                </a:solidFill>
                <a:latin typeface="Pretendard Light"/>
              </a:rPr>
              <a:t>Highlight</a:t>
            </a:r>
            <a:r>
              <a:rPr lang="en-US" sz="2000" b="0" i="0" u="none" strike="noStrike" dirty="0">
                <a:solidFill>
                  <a:srgbClr val="000000"/>
                </a:solidFill>
                <a:latin typeface="Pretendard Light"/>
              </a:rPr>
              <a:t> </a:t>
            </a:r>
          </a:p>
        </p:txBody>
      </p:sp>
      <p:pic>
        <p:nvPicPr>
          <p:cNvPr id="20" name="그림 19">
            <a:extLst>
              <a:ext uri="{FF2B5EF4-FFF2-40B4-BE49-F238E27FC236}">
                <a16:creationId xmlns:a16="http://schemas.microsoft.com/office/drawing/2014/main" id="{E3F85193-D58E-16D7-7A6E-FE81F7429C28}"/>
              </a:ext>
            </a:extLst>
          </p:cNvPr>
          <p:cNvPicPr>
            <a:picLocks noChangeAspect="1"/>
          </p:cNvPicPr>
          <p:nvPr/>
        </p:nvPicPr>
        <p:blipFill>
          <a:blip r:embed="rId2"/>
          <a:stretch>
            <a:fillRect/>
          </a:stretch>
        </p:blipFill>
        <p:spPr>
          <a:xfrm>
            <a:off x="4732320" y="3774463"/>
            <a:ext cx="8955104" cy="5706087"/>
          </a:xfrm>
          <a:prstGeom prst="rect">
            <a:avLst/>
          </a:prstGeom>
        </p:spPr>
      </p:pic>
    </p:spTree>
    <p:extLst>
      <p:ext uri="{BB962C8B-B14F-4D97-AF65-F5344CB8AC3E}">
        <p14:creationId xmlns:p14="http://schemas.microsoft.com/office/powerpoint/2010/main" val="1651848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A5887-C8B6-A4EC-07B6-548C3BE3D0D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595C790-957A-9A93-EE2A-64D3CAD1CDC4}"/>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EF21007B-6091-DFCB-2774-4D1EE6F91990}"/>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F411838E-1384-6F34-3C6A-309F616B4DBC}"/>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73BED65B-F56F-EE89-A604-3B9CB796CA39}"/>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SOLUTION CODES FOR TWO DIFFERENT ALGORITHMS </a:t>
            </a:r>
          </a:p>
        </p:txBody>
      </p:sp>
      <p:sp>
        <p:nvSpPr>
          <p:cNvPr id="3" name="TextBox 13">
            <a:extLst>
              <a:ext uri="{FF2B5EF4-FFF2-40B4-BE49-F238E27FC236}">
                <a16:creationId xmlns:a16="http://schemas.microsoft.com/office/drawing/2014/main" id="{26674EA0-2A41-05E3-2401-F71BF8DEB941}"/>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grpSp>
        <p:nvGrpSpPr>
          <p:cNvPr id="13" name="그룹 12">
            <a:extLst>
              <a:ext uri="{FF2B5EF4-FFF2-40B4-BE49-F238E27FC236}">
                <a16:creationId xmlns:a16="http://schemas.microsoft.com/office/drawing/2014/main" id="{958CA7D0-00D9-9B6E-2A61-B54F2A113745}"/>
              </a:ext>
            </a:extLst>
          </p:cNvPr>
          <p:cNvGrpSpPr/>
          <p:nvPr/>
        </p:nvGrpSpPr>
        <p:grpSpPr>
          <a:xfrm>
            <a:off x="1143000" y="2705100"/>
            <a:ext cx="15818148" cy="6705600"/>
            <a:chOff x="10363200" y="2705100"/>
            <a:chExt cx="6571791" cy="6351823"/>
          </a:xfrm>
        </p:grpSpPr>
        <p:grpSp>
          <p:nvGrpSpPr>
            <p:cNvPr id="11" name="그룹 10">
              <a:extLst>
                <a:ext uri="{FF2B5EF4-FFF2-40B4-BE49-F238E27FC236}">
                  <a16:creationId xmlns:a16="http://schemas.microsoft.com/office/drawing/2014/main" id="{8C478AE6-511D-A66E-01A0-3AA5B5D08AC4}"/>
                </a:ext>
              </a:extLst>
            </p:cNvPr>
            <p:cNvGrpSpPr/>
            <p:nvPr/>
          </p:nvGrpSpPr>
          <p:grpSpPr>
            <a:xfrm>
              <a:off x="10363200" y="2705100"/>
              <a:ext cx="6571791" cy="6351823"/>
              <a:chOff x="1376596" y="3622843"/>
              <a:chExt cx="5325353" cy="1828800"/>
            </a:xfrm>
            <a:solidFill>
              <a:srgbClr val="F4F3F3"/>
            </a:solidFill>
          </p:grpSpPr>
          <p:sp>
            <p:nvSpPr>
              <p:cNvPr id="15" name="사각형: 둥근 모서리 14">
                <a:extLst>
                  <a:ext uri="{FF2B5EF4-FFF2-40B4-BE49-F238E27FC236}">
                    <a16:creationId xmlns:a16="http://schemas.microsoft.com/office/drawing/2014/main" id="{19B3A006-76BD-F7A8-82BF-1208BB69088A}"/>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EDF87D72-C634-5A4F-F4BC-524D42348F47}"/>
                  </a:ext>
                </a:extLst>
              </p:cNvPr>
              <p:cNvSpPr/>
              <p:nvPr/>
            </p:nvSpPr>
            <p:spPr>
              <a:xfrm>
                <a:off x="1391661"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ko-KR" dirty="0">
                    <a:solidFill>
                      <a:schemeClr val="tx1"/>
                    </a:solidFill>
                  </a:rPr>
                  <a:t>Highlight</a:t>
                </a:r>
              </a:p>
            </p:txBody>
          </p:sp>
        </p:grpSp>
        <p:sp>
          <p:nvSpPr>
            <p:cNvPr id="7" name="TextBox 10">
              <a:extLst>
                <a:ext uri="{FF2B5EF4-FFF2-40B4-BE49-F238E27FC236}">
                  <a16:creationId xmlns:a16="http://schemas.microsoft.com/office/drawing/2014/main" id="{C10FE841-9019-9F0F-0290-9EE355B752B9}"/>
                </a:ext>
              </a:extLst>
            </p:cNvPr>
            <p:cNvSpPr txBox="1"/>
            <p:nvPr/>
          </p:nvSpPr>
          <p:spPr>
            <a:xfrm>
              <a:off x="12192000" y="2972241"/>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DP</a:t>
              </a:r>
            </a:p>
          </p:txBody>
        </p:sp>
      </p:grpSp>
      <p:sp>
        <p:nvSpPr>
          <p:cNvPr id="12" name="TextBox 13">
            <a:extLst>
              <a:ext uri="{FF2B5EF4-FFF2-40B4-BE49-F238E27FC236}">
                <a16:creationId xmlns:a16="http://schemas.microsoft.com/office/drawing/2014/main" id="{1BB7A590-BFEA-3657-DDB0-B268D22B15B6}"/>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2.1</a:t>
            </a:r>
            <a:endParaRPr lang="en-US" sz="10000" b="0" i="0" u="none" strike="noStrike" dirty="0">
              <a:solidFill>
                <a:srgbClr val="11359A"/>
              </a:solidFill>
              <a:latin typeface="Oswald SemiBold"/>
            </a:endParaRPr>
          </a:p>
        </p:txBody>
      </p:sp>
      <p:pic>
        <p:nvPicPr>
          <p:cNvPr id="6" name="그림 5">
            <a:extLst>
              <a:ext uri="{FF2B5EF4-FFF2-40B4-BE49-F238E27FC236}">
                <a16:creationId xmlns:a16="http://schemas.microsoft.com/office/drawing/2014/main" id="{C836D46E-B2E6-6775-DE0F-9EE70DADDF52}"/>
              </a:ext>
            </a:extLst>
          </p:cNvPr>
          <p:cNvPicPr>
            <a:picLocks noChangeAspect="1"/>
          </p:cNvPicPr>
          <p:nvPr/>
        </p:nvPicPr>
        <p:blipFill>
          <a:blip r:embed="rId2"/>
          <a:stretch>
            <a:fillRect/>
          </a:stretch>
        </p:blipFill>
        <p:spPr>
          <a:xfrm>
            <a:off x="5029200" y="3672753"/>
            <a:ext cx="8794759" cy="5560147"/>
          </a:xfrm>
          <a:prstGeom prst="rect">
            <a:avLst/>
          </a:prstGeom>
        </p:spPr>
      </p:pic>
    </p:spTree>
    <p:extLst>
      <p:ext uri="{BB962C8B-B14F-4D97-AF65-F5344CB8AC3E}">
        <p14:creationId xmlns:p14="http://schemas.microsoft.com/office/powerpoint/2010/main" val="123871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7CC73-2FE8-AB65-917D-942BCE6390B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D7B59D0-3C0A-F890-7782-679B0FEAC270}"/>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FCE2917D-54EA-DE49-7930-03FB1CB6FE89}"/>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0FC3F78B-4733-2C6C-3E73-725AE22C7CEF}"/>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BA8D2BEF-E0E2-F586-CD28-879408BB56A8}"/>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COMPARISON OF TWO ALGORITHMS</a:t>
            </a:r>
          </a:p>
        </p:txBody>
      </p:sp>
      <p:sp>
        <p:nvSpPr>
          <p:cNvPr id="4" name="사각형: 둥근 모서리 3">
            <a:extLst>
              <a:ext uri="{FF2B5EF4-FFF2-40B4-BE49-F238E27FC236}">
                <a16:creationId xmlns:a16="http://schemas.microsoft.com/office/drawing/2014/main" id="{277C89E4-CE78-2C69-6C53-08AADD350755}"/>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A440CCA3-6FAC-3190-80CA-22614D2A75E5}"/>
              </a:ext>
            </a:extLst>
          </p:cNvPr>
          <p:cNvSpPr/>
          <p:nvPr/>
        </p:nvSpPr>
        <p:spPr>
          <a:xfrm>
            <a:off x="1371600" y="270510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11" name="그룹 10">
            <a:extLst>
              <a:ext uri="{FF2B5EF4-FFF2-40B4-BE49-F238E27FC236}">
                <a16:creationId xmlns:a16="http://schemas.microsoft.com/office/drawing/2014/main" id="{727BDC13-8258-D044-255D-E166F533C581}"/>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44326211-A174-54B7-E503-4D0D36213322}"/>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8BD30199-5BE7-4941-059C-874D2D25EC62}"/>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TextBox 13">
            <a:extLst>
              <a:ext uri="{FF2B5EF4-FFF2-40B4-BE49-F238E27FC236}">
                <a16:creationId xmlns:a16="http://schemas.microsoft.com/office/drawing/2014/main" id="{4521ABBE-4BF0-B898-90AB-0FC888CDAD8C}"/>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
        <p:nvSpPr>
          <p:cNvPr id="6" name="TextBox 10">
            <a:extLst>
              <a:ext uri="{FF2B5EF4-FFF2-40B4-BE49-F238E27FC236}">
                <a16:creationId xmlns:a16="http://schemas.microsoft.com/office/drawing/2014/main" id="{5C5280E5-934C-EAB1-E14C-332D7757B4B4}"/>
              </a:ext>
            </a:extLst>
          </p:cNvPr>
          <p:cNvSpPr txBox="1"/>
          <p:nvPr/>
        </p:nvSpPr>
        <p:spPr>
          <a:xfrm>
            <a:off x="2895600" y="2950927"/>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sp>
        <p:nvSpPr>
          <p:cNvPr id="7" name="TextBox 10">
            <a:extLst>
              <a:ext uri="{FF2B5EF4-FFF2-40B4-BE49-F238E27FC236}">
                <a16:creationId xmlns:a16="http://schemas.microsoft.com/office/drawing/2014/main" id="{BA45B5B9-1879-D5FA-6506-4B67D4A01CAB}"/>
              </a:ext>
            </a:extLst>
          </p:cNvPr>
          <p:cNvSpPr txBox="1"/>
          <p:nvPr/>
        </p:nvSpPr>
        <p:spPr>
          <a:xfrm>
            <a:off x="12192000" y="2972241"/>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DP</a:t>
            </a:r>
          </a:p>
        </p:txBody>
      </p:sp>
      <p:sp>
        <p:nvSpPr>
          <p:cNvPr id="12" name="TextBox 13">
            <a:extLst>
              <a:ext uri="{FF2B5EF4-FFF2-40B4-BE49-F238E27FC236}">
                <a16:creationId xmlns:a16="http://schemas.microsoft.com/office/drawing/2014/main" id="{60E2B2AD-DF52-7F25-94F8-044B66E48A98}"/>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2.1</a:t>
            </a:r>
            <a:endParaRPr lang="en-US" sz="10000" b="0" i="0" u="none" strike="noStrike" dirty="0">
              <a:solidFill>
                <a:srgbClr val="11359A"/>
              </a:solidFill>
              <a:latin typeface="Oswald SemiBold"/>
            </a:endParaRPr>
          </a:p>
        </p:txBody>
      </p:sp>
      <p:sp>
        <p:nvSpPr>
          <p:cNvPr id="13" name="TextBox 9">
            <a:extLst>
              <a:ext uri="{FF2B5EF4-FFF2-40B4-BE49-F238E27FC236}">
                <a16:creationId xmlns:a16="http://schemas.microsoft.com/office/drawing/2014/main" id="{2A24F400-8E70-A2BA-87E6-794B0EFDDB9A}"/>
              </a:ext>
            </a:extLst>
          </p:cNvPr>
          <p:cNvSpPr txBox="1"/>
          <p:nvPr/>
        </p:nvSpPr>
        <p:spPr>
          <a:xfrm>
            <a:off x="2444750" y="3924300"/>
            <a:ext cx="4413250" cy="4781550"/>
          </a:xfrm>
          <a:prstGeom prst="rect">
            <a:avLst/>
          </a:prstGeom>
        </p:spPr>
        <p:txBody>
          <a:bodyPr lIns="0" tIns="0" rIns="0" bIns="0" rtlCol="0" anchor="t"/>
          <a:lstStyle/>
          <a:p>
            <a:pPr marL="342900" lvl="0" indent="-342900" algn="just">
              <a:lnSpc>
                <a:spcPct val="132800"/>
              </a:lnSpc>
              <a:buFontTx/>
              <a:buChar char="-"/>
            </a:pPr>
            <a:r>
              <a:rPr lang="en-US" altLang="ko-KR" sz="2000" dirty="0">
                <a:solidFill>
                  <a:srgbClr val="000000"/>
                </a:solidFill>
                <a:latin typeface="Pretendard Light"/>
              </a:rPr>
              <a:t>Use 5 won first</a:t>
            </a:r>
            <a:endParaRPr lang="en-US" sz="2000" b="0" i="0" u="none" strike="noStrike" dirty="0">
              <a:solidFill>
                <a:srgbClr val="000000"/>
              </a:solidFill>
              <a:latin typeface="Pretendard Light"/>
            </a:endParaRPr>
          </a:p>
          <a:p>
            <a:pPr lvl="0" algn="just">
              <a:lnSpc>
                <a:spcPct val="132800"/>
              </a:lnSpc>
            </a:pPr>
            <a:r>
              <a:rPr lang="en-US" sz="2000" dirty="0">
                <a:solidFill>
                  <a:srgbClr val="000000"/>
                </a:solidFill>
                <a:latin typeface="Pretendard Light"/>
              </a:rPr>
              <a:t>: </a:t>
            </a:r>
          </a:p>
          <a:p>
            <a:pPr marL="457200" lvl="0" indent="-457200" algn="just">
              <a:lnSpc>
                <a:spcPct val="132800"/>
              </a:lnSpc>
              <a:buAutoNum type="arabicPeriod"/>
            </a:pPr>
            <a:r>
              <a:rPr lang="en-US" sz="2000" dirty="0">
                <a:solidFill>
                  <a:srgbClr val="000000"/>
                </a:solidFill>
                <a:latin typeface="Pretendard Light"/>
              </a:rPr>
              <a:t>check if 5 won is best option using n%5 == 0</a:t>
            </a:r>
            <a:r>
              <a:rPr lang="en-US" sz="2000" b="0" i="0" u="none" strike="noStrike" dirty="0">
                <a:solidFill>
                  <a:srgbClr val="000000"/>
                </a:solidFill>
                <a:latin typeface="Pretendard Light"/>
              </a:rPr>
              <a:t> </a:t>
            </a:r>
          </a:p>
          <a:p>
            <a:pPr marL="457200" lvl="0" indent="-457200" algn="just">
              <a:lnSpc>
                <a:spcPct val="132800"/>
              </a:lnSpc>
              <a:buAutoNum type="arabicPeriod"/>
            </a:pPr>
            <a:endParaRPr lang="en-US" sz="2000" dirty="0">
              <a:solidFill>
                <a:srgbClr val="000000"/>
              </a:solidFill>
              <a:latin typeface="Pretendard Light"/>
            </a:endParaRPr>
          </a:p>
          <a:p>
            <a:pPr marL="457200" lvl="0" indent="-457200" algn="just">
              <a:lnSpc>
                <a:spcPct val="132800"/>
              </a:lnSpc>
              <a:buAutoNum type="arabicPeriod"/>
            </a:pPr>
            <a:r>
              <a:rPr lang="en-US" sz="2000" b="0" i="0" u="none" strike="noStrike" dirty="0">
                <a:solidFill>
                  <a:srgbClr val="000000"/>
                </a:solidFill>
                <a:latin typeface="Pretendard Light"/>
              </a:rPr>
              <a:t>Reduce </a:t>
            </a:r>
            <a:r>
              <a:rPr lang="ko-KR" altLang="en-US" sz="2000" b="0" i="0" u="none" strike="noStrike" dirty="0">
                <a:solidFill>
                  <a:srgbClr val="000000"/>
                </a:solidFill>
                <a:latin typeface="Pretendard Light"/>
              </a:rPr>
              <a:t>소</a:t>
            </a:r>
            <a:r>
              <a:rPr lang="en-US" sz="2000" b="0" i="0" u="none" strike="noStrike" dirty="0">
                <a:solidFill>
                  <a:srgbClr val="000000"/>
                </a:solidFill>
                <a:latin typeface="Pretendard Light"/>
              </a:rPr>
              <a:t> </a:t>
            </a:r>
            <a:r>
              <a:rPr lang="en-US" altLang="ko-KR" sz="2000" b="0" i="0" u="none" strike="noStrike" dirty="0">
                <a:solidFill>
                  <a:srgbClr val="000000"/>
                </a:solidFill>
                <a:latin typeface="Pretendard Light"/>
              </a:rPr>
              <a:t>number</a:t>
            </a:r>
            <a:r>
              <a:rPr lang="ko-KR" altLang="en-US" sz="2000" dirty="0">
                <a:solidFill>
                  <a:srgbClr val="000000"/>
                </a:solidFill>
                <a:latin typeface="Pretendard Light"/>
              </a:rPr>
              <a:t> </a:t>
            </a:r>
            <a:r>
              <a:rPr lang="en-US" altLang="ko-KR" sz="2000" dirty="0">
                <a:solidFill>
                  <a:srgbClr val="000000"/>
                </a:solidFill>
                <a:latin typeface="Pretendard Light"/>
              </a:rPr>
              <a:t>of coin by using as many as possible cash</a:t>
            </a:r>
          </a:p>
          <a:p>
            <a:pPr marL="457200" lvl="0" indent="-457200" algn="just">
              <a:lnSpc>
                <a:spcPct val="132800"/>
              </a:lnSpc>
              <a:buAutoNum type="arabicPeriod"/>
            </a:pPr>
            <a:endParaRPr lang="en-US" sz="2000" b="0" i="0" u="none" strike="noStrike" dirty="0">
              <a:solidFill>
                <a:srgbClr val="000000"/>
              </a:solidFill>
              <a:latin typeface="Pretendard Light"/>
            </a:endParaRPr>
          </a:p>
          <a:p>
            <a:pPr marL="457200" lvl="0" indent="-457200" algn="just">
              <a:lnSpc>
                <a:spcPct val="132800"/>
              </a:lnSpc>
              <a:buAutoNum type="arabicPeriod"/>
            </a:pPr>
            <a:r>
              <a:rPr lang="en-US" sz="2000" b="0" i="0" u="none" strike="noStrike" dirty="0">
                <a:solidFill>
                  <a:srgbClr val="000000"/>
                </a:solidFill>
                <a:latin typeface="Pretendard Light"/>
              </a:rPr>
              <a:t>After we use 5 won, use 2 won to reduce left cash</a:t>
            </a:r>
          </a:p>
        </p:txBody>
      </p:sp>
      <p:sp>
        <p:nvSpPr>
          <p:cNvPr id="14" name="TextBox 9">
            <a:extLst>
              <a:ext uri="{FF2B5EF4-FFF2-40B4-BE49-F238E27FC236}">
                <a16:creationId xmlns:a16="http://schemas.microsoft.com/office/drawing/2014/main" id="{7FE367BD-B60D-32D8-BFBA-A8E0B46D9CBD}"/>
              </a:ext>
            </a:extLst>
          </p:cNvPr>
          <p:cNvSpPr txBox="1"/>
          <p:nvPr/>
        </p:nvSpPr>
        <p:spPr>
          <a:xfrm>
            <a:off x="11588750" y="3771900"/>
            <a:ext cx="4413250" cy="4781550"/>
          </a:xfrm>
          <a:prstGeom prst="rect">
            <a:avLst/>
          </a:prstGeom>
        </p:spPr>
        <p:txBody>
          <a:bodyPr lIns="0" tIns="0" rIns="0" bIns="0" rtlCol="0" anchor="t"/>
          <a:lstStyle/>
          <a:p>
            <a:pPr marL="342900" lvl="0" indent="-342900" algn="just">
              <a:lnSpc>
                <a:spcPct val="132800"/>
              </a:lnSpc>
              <a:buFontTx/>
              <a:buChar char="-"/>
            </a:pPr>
            <a:r>
              <a:rPr lang="en-US" sz="2000" b="0" i="0" u="none" strike="noStrike" dirty="0">
                <a:solidFill>
                  <a:srgbClr val="000000"/>
                </a:solidFill>
                <a:latin typeface="Pretendard Light"/>
              </a:rPr>
              <a:t>Record the each cash solution in </a:t>
            </a:r>
            <a:r>
              <a:rPr lang="en-US" sz="2000" b="0" i="0" u="none" strike="noStrike" dirty="0" err="1">
                <a:solidFill>
                  <a:srgbClr val="000000"/>
                </a:solidFill>
                <a:latin typeface="Pretendard Light"/>
              </a:rPr>
              <a:t>dp</a:t>
            </a:r>
            <a:r>
              <a:rPr lang="en-US" sz="2000" dirty="0">
                <a:solidFill>
                  <a:srgbClr val="000000"/>
                </a:solidFill>
                <a:latin typeface="Pretendard Light"/>
              </a:rPr>
              <a:t>[]</a:t>
            </a:r>
            <a:endParaRPr lang="en-US" sz="2000" b="0" i="0" u="none" strike="noStrike" dirty="0">
              <a:solidFill>
                <a:srgbClr val="000000"/>
              </a:solidFill>
              <a:latin typeface="Pretendard Light"/>
            </a:endParaRPr>
          </a:p>
          <a:p>
            <a:pPr lvl="0" algn="just">
              <a:lnSpc>
                <a:spcPct val="132800"/>
              </a:lnSpc>
            </a:pPr>
            <a:r>
              <a:rPr lang="en-US" sz="2000" dirty="0">
                <a:solidFill>
                  <a:srgbClr val="000000"/>
                </a:solidFill>
                <a:latin typeface="Pretendard Light"/>
              </a:rPr>
              <a:t>: </a:t>
            </a:r>
          </a:p>
          <a:p>
            <a:pPr lvl="0" algn="just">
              <a:lnSpc>
                <a:spcPct val="132800"/>
              </a:lnSpc>
            </a:pPr>
            <a:endParaRPr lang="en-US" sz="2000" dirty="0">
              <a:solidFill>
                <a:srgbClr val="000000"/>
              </a:solidFill>
              <a:latin typeface="Pretendard Light"/>
            </a:endParaRPr>
          </a:p>
          <a:p>
            <a:pPr marL="457200" lvl="0" indent="-457200" algn="just">
              <a:lnSpc>
                <a:spcPct val="132800"/>
              </a:lnSpc>
              <a:buAutoNum type="arabicPeriod"/>
            </a:pPr>
            <a:r>
              <a:rPr lang="en-US" sz="2000" dirty="0">
                <a:solidFill>
                  <a:srgbClr val="000000"/>
                </a:solidFill>
                <a:latin typeface="Pretendard Light"/>
              </a:rPr>
              <a:t>Set the result of 1 ~ 5 won and record it in </a:t>
            </a:r>
            <a:r>
              <a:rPr lang="en-US" sz="2000" dirty="0" err="1">
                <a:solidFill>
                  <a:srgbClr val="000000"/>
                </a:solidFill>
                <a:latin typeface="Pretendard Light"/>
              </a:rPr>
              <a:t>dp</a:t>
            </a:r>
            <a:r>
              <a:rPr lang="en-US" sz="2000" dirty="0">
                <a:solidFill>
                  <a:srgbClr val="000000"/>
                </a:solidFill>
                <a:latin typeface="Pretendard Light"/>
              </a:rPr>
              <a:t>[]</a:t>
            </a:r>
          </a:p>
          <a:p>
            <a:pPr marL="457200" lvl="0" indent="-457200" algn="just">
              <a:lnSpc>
                <a:spcPct val="132800"/>
              </a:lnSpc>
              <a:buAutoNum type="arabicPeriod"/>
            </a:pPr>
            <a:endParaRPr lang="en-US" sz="2000" dirty="0">
              <a:solidFill>
                <a:srgbClr val="000000"/>
              </a:solidFill>
              <a:latin typeface="Pretendard Light"/>
            </a:endParaRPr>
          </a:p>
          <a:p>
            <a:pPr marL="457200" lvl="0" indent="-457200" algn="just">
              <a:lnSpc>
                <a:spcPct val="132800"/>
              </a:lnSpc>
              <a:buAutoNum type="arabicPeriod"/>
            </a:pPr>
            <a:r>
              <a:rPr lang="en-US" sz="2000" dirty="0">
                <a:solidFill>
                  <a:srgbClr val="000000"/>
                </a:solidFill>
                <a:latin typeface="Pretendard Light"/>
              </a:rPr>
              <a:t>Use it to get solution when the cash is more than 5 won</a:t>
            </a:r>
          </a:p>
        </p:txBody>
      </p:sp>
    </p:spTree>
    <p:extLst>
      <p:ext uri="{BB962C8B-B14F-4D97-AF65-F5344CB8AC3E}">
        <p14:creationId xmlns:p14="http://schemas.microsoft.com/office/powerpoint/2010/main" val="3406093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7483647" y="2147483647"/>
            <a:ext cx="2147483647" cy="2147483647"/>
            <a:chOff x="0" y="0"/>
            <a:chExt cx="0" cy="0"/>
          </a:xfrm>
        </p:grpSpPr>
      </p:grpSp>
      <p:pic>
        <p:nvPicPr>
          <p:cNvPr id="3" name="Picture 3"/>
          <p:cNvPicPr>
            <a:picLocks noChangeAspect="1"/>
          </p:cNvPicPr>
          <p:nvPr/>
        </p:nvPicPr>
        <p:blipFill>
          <a:blip r:embed="rId2">
            <a:alphaModFix amt="70000"/>
          </a:blip>
          <a:stretch>
            <a:fillRect/>
          </a:stretch>
        </p:blipFill>
        <p:spPr>
          <a:xfrm>
            <a:off x="9829800" y="2641600"/>
            <a:ext cx="8661400" cy="8877300"/>
          </a:xfrm>
          <a:prstGeom prst="rect">
            <a:avLst/>
          </a:prstGeom>
          <a:effectLst>
            <a:outerShdw blurRad="466322" dist="133161" dir="1800000">
              <a:srgbClr val="000000">
                <a:alpha val="10000"/>
              </a:srgbClr>
            </a:outerShdw>
          </a:effectLst>
        </p:spPr>
      </p:pic>
      <p:pic>
        <p:nvPicPr>
          <p:cNvPr id="4" name="Picture 4"/>
          <p:cNvPicPr>
            <a:picLocks noChangeAspect="1"/>
          </p:cNvPicPr>
          <p:nvPr/>
        </p:nvPicPr>
        <p:blipFill>
          <a:blip r:embed="rId2">
            <a:alphaModFix amt="70000"/>
          </a:blip>
          <a:stretch>
            <a:fillRect/>
          </a:stretch>
        </p:blipFill>
        <p:spPr>
          <a:xfrm>
            <a:off x="9842500" y="2641600"/>
            <a:ext cx="8661400" cy="8877300"/>
          </a:xfrm>
          <a:prstGeom prst="rect">
            <a:avLst/>
          </a:prstGeom>
          <a:effectLst>
            <a:outerShdw blurRad="466322" dist="199741" dir="12600000">
              <a:srgbClr val="FFFFFF">
                <a:alpha val="50000"/>
              </a:srgbClr>
            </a:outerShdw>
          </a:effectLst>
        </p:spPr>
      </p:pic>
      <p:grpSp>
        <p:nvGrpSpPr>
          <p:cNvPr id="5" name="Group 5"/>
          <p:cNvGrpSpPr/>
          <p:nvPr/>
        </p:nvGrpSpPr>
        <p:grpSpPr>
          <a:xfrm>
            <a:off x="2147483647" y="2147483647"/>
            <a:ext cx="2147483647" cy="2147483647"/>
            <a:chOff x="0" y="0"/>
            <a:chExt cx="0" cy="0"/>
          </a:xfrm>
        </p:grpSpPr>
      </p:grpSp>
      <p:pic>
        <p:nvPicPr>
          <p:cNvPr id="6" name="Picture 6"/>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42716" dir="1800000">
              <a:srgbClr val="000000">
                <a:alpha val="10000"/>
              </a:srgbClr>
            </a:outerShdw>
          </a:effectLst>
        </p:spPr>
      </p:pic>
      <p:pic>
        <p:nvPicPr>
          <p:cNvPr id="7" name="Picture 7"/>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64074" dir="12600000">
              <a:srgbClr val="FFFFFF">
                <a:alpha val="60000"/>
              </a:srgbClr>
            </a:outerShdw>
          </a:effectLst>
        </p:spPr>
      </p:pic>
      <p:sp>
        <p:nvSpPr>
          <p:cNvPr id="10" name="TextBox 10"/>
          <p:cNvSpPr txBox="1"/>
          <p:nvPr/>
        </p:nvSpPr>
        <p:spPr>
          <a:xfrm>
            <a:off x="3924300" y="914400"/>
            <a:ext cx="10439400" cy="1066800"/>
          </a:xfrm>
          <a:prstGeom prst="rect">
            <a:avLst/>
          </a:prstGeom>
        </p:spPr>
        <p:txBody>
          <a:bodyPr lIns="0" tIns="0" rIns="0" bIns="0" rtlCol="0" anchor="ctr"/>
          <a:lstStyle/>
          <a:p>
            <a:pPr lvl="0" algn="ctr">
              <a:lnSpc>
                <a:spcPct val="83000"/>
              </a:lnSpc>
            </a:pPr>
            <a:r>
              <a:rPr lang="en-US" sz="6000" b="0" i="0" u="none" strike="noStrike" spc="-100">
                <a:solidFill>
                  <a:srgbClr val="11359A"/>
                </a:solidFill>
                <a:latin typeface="Pretendard Bold"/>
              </a:rPr>
              <a:t>BAEKJOON 1931</a:t>
            </a:r>
          </a:p>
        </p:txBody>
      </p:sp>
      <p:sp>
        <p:nvSpPr>
          <p:cNvPr id="11" name="TextBox 11"/>
          <p:cNvSpPr txBox="1"/>
          <p:nvPr/>
        </p:nvSpPr>
        <p:spPr>
          <a:xfrm>
            <a:off x="17132300" y="9499600"/>
            <a:ext cx="279400" cy="241300"/>
          </a:xfrm>
          <a:prstGeom prst="rect">
            <a:avLst/>
          </a:prstGeom>
        </p:spPr>
        <p:txBody>
          <a:bodyPr lIns="0" tIns="0" rIns="0" bIns="0" rtlCol="0" anchor="ctr"/>
          <a:lstStyle/>
          <a:p>
            <a:pPr lvl="0" algn="r">
              <a:lnSpc>
                <a:spcPct val="99600"/>
              </a:lnSpc>
            </a:pPr>
            <a:r>
              <a:rPr lang="en-US" sz="1400" b="0" i="0" u="none" strike="noStrike">
                <a:solidFill>
                  <a:srgbClr val="000000">
                    <a:alpha val="40000"/>
                  </a:srgbClr>
                </a:solidFill>
                <a:latin typeface="Pretendard Bold"/>
              </a:rPr>
              <a:t>05</a:t>
            </a:r>
          </a:p>
        </p:txBody>
      </p:sp>
      <p:sp>
        <p:nvSpPr>
          <p:cNvPr id="12" name="TextBox 11">
            <a:extLst>
              <a:ext uri="{FF2B5EF4-FFF2-40B4-BE49-F238E27FC236}">
                <a16:creationId xmlns:a16="http://schemas.microsoft.com/office/drawing/2014/main" id="{71C9ADFB-B4F3-FC35-9E44-58A3C3788C7A}"/>
              </a:ext>
            </a:extLst>
          </p:cNvPr>
          <p:cNvSpPr txBox="1"/>
          <p:nvPr/>
        </p:nvSpPr>
        <p:spPr>
          <a:xfrm>
            <a:off x="381000" y="9647166"/>
            <a:ext cx="5791200" cy="369332"/>
          </a:xfrm>
          <a:prstGeom prst="rect">
            <a:avLst/>
          </a:prstGeom>
          <a:noFill/>
        </p:spPr>
        <p:txBody>
          <a:bodyPr wrap="square" rtlCol="0">
            <a:spAutoFit/>
          </a:bodyPr>
          <a:lstStyle/>
          <a:p>
            <a:r>
              <a:rPr lang="en-US" altLang="ko-KR" dirty="0"/>
              <a:t>https://www.acmicpc.net/problem/1931</a:t>
            </a:r>
            <a:endParaRPr lang="ko-KR" altLang="en-US" dirty="0"/>
          </a:p>
        </p:txBody>
      </p:sp>
      <p:grpSp>
        <p:nvGrpSpPr>
          <p:cNvPr id="13" name="그룹 12">
            <a:extLst>
              <a:ext uri="{FF2B5EF4-FFF2-40B4-BE49-F238E27FC236}">
                <a16:creationId xmlns:a16="http://schemas.microsoft.com/office/drawing/2014/main" id="{0DE66506-742F-E19C-5461-A7BBBC3A760B}"/>
              </a:ext>
            </a:extLst>
          </p:cNvPr>
          <p:cNvGrpSpPr/>
          <p:nvPr/>
        </p:nvGrpSpPr>
        <p:grpSpPr>
          <a:xfrm>
            <a:off x="2838450" y="2882900"/>
            <a:ext cx="13106400" cy="5652168"/>
            <a:chOff x="1376596" y="3622843"/>
            <a:chExt cx="5310288" cy="1828800"/>
          </a:xfrm>
          <a:solidFill>
            <a:srgbClr val="F5F4F3"/>
          </a:solidFill>
        </p:grpSpPr>
        <p:sp>
          <p:nvSpPr>
            <p:cNvPr id="14" name="사각형: 둥근 모서리 13">
              <a:extLst>
                <a:ext uri="{FF2B5EF4-FFF2-40B4-BE49-F238E27FC236}">
                  <a16:creationId xmlns:a16="http://schemas.microsoft.com/office/drawing/2014/main" id="{8674977B-682A-773F-9183-1CCE6968F494}"/>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5" name="사각형: 둥근 모서리 14">
              <a:extLst>
                <a:ext uri="{FF2B5EF4-FFF2-40B4-BE49-F238E27FC236}">
                  <a16:creationId xmlns:a16="http://schemas.microsoft.com/office/drawing/2014/main" id="{D1B30A44-A386-8951-27C5-BC4E9FEAC265}"/>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9" name="TextBox 9"/>
          <p:cNvSpPr txBox="1"/>
          <p:nvPr/>
        </p:nvSpPr>
        <p:spPr>
          <a:xfrm>
            <a:off x="3581400" y="3683000"/>
            <a:ext cx="11125200" cy="4279900"/>
          </a:xfrm>
          <a:prstGeom prst="rect">
            <a:avLst/>
          </a:prstGeom>
        </p:spPr>
        <p:txBody>
          <a:bodyPr lIns="0" tIns="0" rIns="0" bIns="0" rtlCol="0" anchor="ctr"/>
          <a:lstStyle/>
          <a:p>
            <a:pPr lvl="0" algn="just">
              <a:lnSpc>
                <a:spcPct val="132800"/>
              </a:lnSpc>
            </a:pPr>
            <a:r>
              <a:rPr lang="en-US" sz="2000" b="0" i="0" u="none" strike="noStrike" dirty="0">
                <a:solidFill>
                  <a:srgbClr val="000000"/>
                </a:solidFill>
                <a:latin typeface="Pretendard Light"/>
              </a:rPr>
              <a:t>There is a single conference room and </a:t>
            </a:r>
            <a:r>
              <a:rPr lang="en-US" sz="2000" dirty="0">
                <a:solidFill>
                  <a:srgbClr val="000000"/>
                </a:solidFill>
                <a:latin typeface="Pretendard Light"/>
              </a:rPr>
              <a:t>I</a:t>
            </a:r>
            <a:r>
              <a:rPr lang="en-US" sz="2000" b="0" i="0" u="none" strike="noStrike" dirty="0">
                <a:solidFill>
                  <a:srgbClr val="000000"/>
                </a:solidFill>
                <a:latin typeface="Pretendard Light"/>
              </a:rPr>
              <a:t> want to create a meeting room usage table for the N meetings that </a:t>
            </a:r>
            <a:r>
              <a:rPr lang="en-US" sz="2000" dirty="0">
                <a:solidFill>
                  <a:srgbClr val="000000"/>
                </a:solidFill>
                <a:latin typeface="Pretendard Light"/>
              </a:rPr>
              <a:t>I</a:t>
            </a:r>
            <a:r>
              <a:rPr lang="en-US" sz="2000" b="0" i="0" u="none" strike="noStrike" dirty="0">
                <a:solidFill>
                  <a:srgbClr val="000000"/>
                </a:solidFill>
                <a:latin typeface="Pretendard Light"/>
              </a:rPr>
              <a:t> want to use. </a:t>
            </a:r>
          </a:p>
          <a:p>
            <a:pPr lvl="0" algn="just">
              <a:lnSpc>
                <a:spcPct val="132800"/>
              </a:lnSpc>
            </a:pPr>
            <a:endParaRPr lang="en-US" sz="2000" b="0" i="0" u="none" strike="noStrike" dirty="0">
              <a:solidFill>
                <a:srgbClr val="000000"/>
              </a:solidFill>
              <a:latin typeface="Pretendard Light"/>
            </a:endParaRPr>
          </a:p>
          <a:p>
            <a:pPr lvl="0" algn="just">
              <a:lnSpc>
                <a:spcPct val="132800"/>
              </a:lnSpc>
            </a:pPr>
            <a:r>
              <a:rPr lang="en-US" sz="2000" b="0" i="0" u="none" strike="noStrike" dirty="0">
                <a:solidFill>
                  <a:srgbClr val="000000"/>
                </a:solidFill>
                <a:latin typeface="Pretendard Light"/>
              </a:rPr>
              <a:t>For each conference </a:t>
            </a:r>
            <a:r>
              <a:rPr lang="en-US" sz="2000" dirty="0">
                <a:solidFill>
                  <a:srgbClr val="000000"/>
                </a:solidFill>
                <a:latin typeface="Pretendard Light"/>
              </a:rPr>
              <a:t>I</a:t>
            </a:r>
            <a:r>
              <a:rPr lang="en-US" sz="2000" b="0" i="0" u="none" strike="noStrike" dirty="0">
                <a:solidFill>
                  <a:srgbClr val="000000"/>
                </a:solidFill>
                <a:latin typeface="Pretendard Light"/>
              </a:rPr>
              <a:t>, let's find the maximum number of conferences that can be used without overlapping each conference. </a:t>
            </a:r>
          </a:p>
          <a:p>
            <a:pPr lvl="0" algn="just">
              <a:lnSpc>
                <a:spcPct val="132800"/>
              </a:lnSpc>
            </a:pPr>
            <a:endParaRPr lang="en-US" sz="2000" dirty="0">
              <a:solidFill>
                <a:srgbClr val="000000"/>
              </a:solidFill>
              <a:latin typeface="Pretendard Light"/>
            </a:endParaRPr>
          </a:p>
          <a:p>
            <a:pPr lvl="0" algn="just">
              <a:lnSpc>
                <a:spcPct val="132800"/>
              </a:lnSpc>
            </a:pPr>
            <a:r>
              <a:rPr lang="en-US" sz="2000" b="0" i="0" u="none" strike="noStrike" dirty="0">
                <a:solidFill>
                  <a:srgbClr val="000000"/>
                </a:solidFill>
                <a:latin typeface="Pretendard Light"/>
              </a:rPr>
              <a:t>However, once the conference begins, it cannot be interrupted in the middle, and the next conference can start at the same time as one conference ends. The start and end times of the conference may be the same. In this case, you can think of it as ending as soon as it starts.</a:t>
            </a:r>
          </a:p>
        </p:txBody>
      </p:sp>
      <p:sp>
        <p:nvSpPr>
          <p:cNvPr id="18" name="TextBox 13">
            <a:extLst>
              <a:ext uri="{FF2B5EF4-FFF2-40B4-BE49-F238E27FC236}">
                <a16:creationId xmlns:a16="http://schemas.microsoft.com/office/drawing/2014/main" id="{5A20FF3D-8404-FFF6-8B04-05FE23F6572D}"/>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
        <p:nvSpPr>
          <p:cNvPr id="19" name="TextBox 13">
            <a:extLst>
              <a:ext uri="{FF2B5EF4-FFF2-40B4-BE49-F238E27FC236}">
                <a16:creationId xmlns:a16="http://schemas.microsoft.com/office/drawing/2014/main" id="{03A24F3F-FE94-6335-E7FF-223A43A5224E}"/>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2.2</a:t>
            </a:r>
            <a:endParaRPr lang="en-US" sz="10000" b="0" i="0" u="none" strike="noStrike" dirty="0">
              <a:solidFill>
                <a:srgbClr val="11359A"/>
              </a:solidFill>
              <a:latin typeface="Oswal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2E063-6201-7BCE-35CD-C8BD041B8EE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7F8DA4F-B87D-4457-F472-DBACDB10722F}"/>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46BFF6A7-91E5-5746-DD3F-4D55033A5B86}"/>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800B75F1-CC49-AF97-0EFD-8BCC9F11C138}"/>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3D3C8DAC-15E9-1358-2CC0-A64A9CC5CE17}"/>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SOLUTION CODES FOR TWO DIFFERENT ALGORITHMS </a:t>
            </a:r>
          </a:p>
        </p:txBody>
      </p:sp>
      <p:sp>
        <p:nvSpPr>
          <p:cNvPr id="4" name="사각형: 둥근 모서리 3">
            <a:extLst>
              <a:ext uri="{FF2B5EF4-FFF2-40B4-BE49-F238E27FC236}">
                <a16:creationId xmlns:a16="http://schemas.microsoft.com/office/drawing/2014/main" id="{AF21FB49-9540-F63F-B52A-1A1A6ED2F0AE}"/>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05897240-A4B0-9C48-B7D4-32081EA214BA}"/>
              </a:ext>
            </a:extLst>
          </p:cNvPr>
          <p:cNvSpPr/>
          <p:nvPr/>
        </p:nvSpPr>
        <p:spPr>
          <a:xfrm>
            <a:off x="1371600" y="270510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11" name="그룹 10">
            <a:extLst>
              <a:ext uri="{FF2B5EF4-FFF2-40B4-BE49-F238E27FC236}">
                <a16:creationId xmlns:a16="http://schemas.microsoft.com/office/drawing/2014/main" id="{B53CBD10-FF4C-3F0A-79E0-B5E9C3D138C2}"/>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1A857C70-0F38-052B-49AF-10176529A468}"/>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F4230895-75AA-9250-83E0-8865A9891DAF}"/>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TextBox 13">
            <a:extLst>
              <a:ext uri="{FF2B5EF4-FFF2-40B4-BE49-F238E27FC236}">
                <a16:creationId xmlns:a16="http://schemas.microsoft.com/office/drawing/2014/main" id="{5E39F134-2347-055A-1A28-9AF077EB0DD5}"/>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
        <p:nvSpPr>
          <p:cNvPr id="6" name="TextBox 10">
            <a:extLst>
              <a:ext uri="{FF2B5EF4-FFF2-40B4-BE49-F238E27FC236}">
                <a16:creationId xmlns:a16="http://schemas.microsoft.com/office/drawing/2014/main" id="{F6C685EE-12DE-78B1-F0FD-7073EE3A7401}"/>
              </a:ext>
            </a:extLst>
          </p:cNvPr>
          <p:cNvSpPr txBox="1"/>
          <p:nvPr/>
        </p:nvSpPr>
        <p:spPr>
          <a:xfrm>
            <a:off x="2895600" y="2950927"/>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sp>
        <p:nvSpPr>
          <p:cNvPr id="7" name="TextBox 10">
            <a:extLst>
              <a:ext uri="{FF2B5EF4-FFF2-40B4-BE49-F238E27FC236}">
                <a16:creationId xmlns:a16="http://schemas.microsoft.com/office/drawing/2014/main" id="{6E24FFC1-2596-0FF0-BD33-D3732EE5FC1D}"/>
              </a:ext>
            </a:extLst>
          </p:cNvPr>
          <p:cNvSpPr txBox="1"/>
          <p:nvPr/>
        </p:nvSpPr>
        <p:spPr>
          <a:xfrm>
            <a:off x="12192000" y="2972241"/>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DP</a:t>
            </a:r>
          </a:p>
        </p:txBody>
      </p:sp>
      <p:sp>
        <p:nvSpPr>
          <p:cNvPr id="12" name="TextBox 13">
            <a:extLst>
              <a:ext uri="{FF2B5EF4-FFF2-40B4-BE49-F238E27FC236}">
                <a16:creationId xmlns:a16="http://schemas.microsoft.com/office/drawing/2014/main" id="{116AA721-2725-6797-4037-F6DCEC0F2B65}"/>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2.2</a:t>
            </a:r>
            <a:endParaRPr lang="en-US" sz="10000" b="0" i="0" u="none" strike="noStrike" dirty="0">
              <a:solidFill>
                <a:srgbClr val="11359A"/>
              </a:solidFill>
              <a:latin typeface="Oswald SemiBold"/>
            </a:endParaRPr>
          </a:p>
        </p:txBody>
      </p:sp>
      <p:pic>
        <p:nvPicPr>
          <p:cNvPr id="18" name="그림 17" descr="텍스트, 도표, 라인, 폰트이(가) 표시된 사진&#10;&#10;자동 생성된 설명">
            <a:extLst>
              <a:ext uri="{FF2B5EF4-FFF2-40B4-BE49-F238E27FC236}">
                <a16:creationId xmlns:a16="http://schemas.microsoft.com/office/drawing/2014/main" id="{D94A4722-6146-44FE-F376-9A5233A018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662" y="3757330"/>
            <a:ext cx="6823333" cy="5353580"/>
          </a:xfrm>
          <a:prstGeom prst="rect">
            <a:avLst/>
          </a:prstGeom>
        </p:spPr>
      </p:pic>
      <p:pic>
        <p:nvPicPr>
          <p:cNvPr id="20" name="그림 19" descr="텍스트, 도표, 스크린샷, 폰트이(가) 표시된 사진&#10;&#10;자동 생성된 설명">
            <a:extLst>
              <a:ext uri="{FF2B5EF4-FFF2-40B4-BE49-F238E27FC236}">
                <a16:creationId xmlns:a16="http://schemas.microsoft.com/office/drawing/2014/main" id="{40CEE905-4A88-DBD3-2FD2-852A6BDA1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9913" y="3704290"/>
            <a:ext cx="6311425" cy="5406620"/>
          </a:xfrm>
          <a:prstGeom prst="rect">
            <a:avLst/>
          </a:prstGeom>
        </p:spPr>
      </p:pic>
    </p:spTree>
    <p:extLst>
      <p:ext uri="{BB962C8B-B14F-4D97-AF65-F5344CB8AC3E}">
        <p14:creationId xmlns:p14="http://schemas.microsoft.com/office/powerpoint/2010/main" val="581948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6DABB-3CF2-8EFA-7A3D-A39099449FD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791C6D2-1E60-2A47-94B8-F6D796415990}"/>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6B7C9357-AB4A-7BC8-27D0-58F58DF25E9E}"/>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50484ECF-E7ED-F77F-467C-288695A2C936}"/>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4FFFDEAF-23CD-3D0C-F887-E2AF87D991C5}"/>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SOLUTION CODES FOR TWO DIFFERENT ALGORITHMS </a:t>
            </a:r>
          </a:p>
        </p:txBody>
      </p:sp>
      <p:sp>
        <p:nvSpPr>
          <p:cNvPr id="4" name="사각형: 둥근 모서리 3">
            <a:extLst>
              <a:ext uri="{FF2B5EF4-FFF2-40B4-BE49-F238E27FC236}">
                <a16:creationId xmlns:a16="http://schemas.microsoft.com/office/drawing/2014/main" id="{ECCA6B54-3D48-6C97-9067-0A6E3E79001C}"/>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2EF009D5-9D29-3EC6-C224-760EEF1CC8E1}"/>
              </a:ext>
            </a:extLst>
          </p:cNvPr>
          <p:cNvSpPr/>
          <p:nvPr/>
        </p:nvSpPr>
        <p:spPr>
          <a:xfrm>
            <a:off x="1393190" y="3002638"/>
            <a:ext cx="698881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ko-KR" dirty="0">
                <a:solidFill>
                  <a:schemeClr val="accent1"/>
                </a:solidFill>
              </a:rPr>
              <a:t>// Sort meetings by end time</a:t>
            </a:r>
          </a:p>
          <a:p>
            <a:pPr algn="just"/>
            <a:r>
              <a:rPr lang="en-US" altLang="ko-KR" dirty="0" err="1">
                <a:solidFill>
                  <a:schemeClr val="tx1"/>
                </a:solidFill>
              </a:rPr>
              <a:t>qsort</a:t>
            </a:r>
            <a:r>
              <a:rPr lang="en-US" altLang="ko-KR" dirty="0">
                <a:solidFill>
                  <a:schemeClr val="tx1"/>
                </a:solidFill>
              </a:rPr>
              <a:t>(meetings, n, </a:t>
            </a:r>
            <a:r>
              <a:rPr lang="en-US" altLang="ko-KR" dirty="0" err="1">
                <a:solidFill>
                  <a:schemeClr val="tx1"/>
                </a:solidFill>
              </a:rPr>
              <a:t>sizeof</a:t>
            </a:r>
            <a:r>
              <a:rPr lang="en-US" altLang="ko-KR" dirty="0">
                <a:solidFill>
                  <a:schemeClr val="tx1"/>
                </a:solidFill>
              </a:rPr>
              <a:t>(Meeting), compare);</a:t>
            </a:r>
          </a:p>
          <a:p>
            <a:pPr algn="just"/>
            <a:endParaRPr lang="en-US" altLang="ko-KR" dirty="0">
              <a:solidFill>
                <a:schemeClr val="tx1"/>
              </a:solidFill>
            </a:endParaRPr>
          </a:p>
          <a:p>
            <a:pPr algn="just"/>
            <a:r>
              <a:rPr lang="en-US" altLang="ko-KR" dirty="0">
                <a:solidFill>
                  <a:schemeClr val="accent1"/>
                </a:solidFill>
              </a:rPr>
              <a:t>// Loop through each meeting</a:t>
            </a:r>
          </a:p>
          <a:p>
            <a:pPr algn="just"/>
            <a:r>
              <a:rPr lang="en-US" altLang="ko-KR" dirty="0">
                <a:solidFill>
                  <a:schemeClr val="tx1"/>
                </a:solidFill>
              </a:rPr>
              <a:t>for (int </a:t>
            </a:r>
            <a:r>
              <a:rPr lang="en-US" altLang="ko-KR" dirty="0" err="1">
                <a:solidFill>
                  <a:schemeClr val="tx1"/>
                </a:solidFill>
              </a:rPr>
              <a:t>i</a:t>
            </a:r>
            <a:r>
              <a:rPr lang="en-US" altLang="ko-KR" dirty="0">
                <a:solidFill>
                  <a:schemeClr val="tx1"/>
                </a:solidFill>
              </a:rPr>
              <a:t> = 0; </a:t>
            </a:r>
            <a:r>
              <a:rPr lang="en-US" altLang="ko-KR" dirty="0" err="1">
                <a:solidFill>
                  <a:schemeClr val="tx1"/>
                </a:solidFill>
              </a:rPr>
              <a:t>i</a:t>
            </a:r>
            <a:r>
              <a:rPr lang="en-US" altLang="ko-KR" dirty="0">
                <a:solidFill>
                  <a:schemeClr val="tx1"/>
                </a:solidFill>
              </a:rPr>
              <a:t> &lt; n; </a:t>
            </a:r>
            <a:r>
              <a:rPr lang="en-US" altLang="ko-KR" dirty="0" err="1">
                <a:solidFill>
                  <a:schemeClr val="tx1"/>
                </a:solidFill>
              </a:rPr>
              <a:t>i</a:t>
            </a:r>
            <a:r>
              <a:rPr lang="en-US" altLang="ko-KR" dirty="0">
                <a:solidFill>
                  <a:schemeClr val="tx1"/>
                </a:solidFill>
              </a:rPr>
              <a:t>++) {</a:t>
            </a:r>
          </a:p>
          <a:p>
            <a:pPr algn="just"/>
            <a:r>
              <a:rPr lang="en-US" altLang="ko-KR" dirty="0">
                <a:solidFill>
                  <a:schemeClr val="tx1"/>
                </a:solidFill>
              </a:rPr>
              <a:t>    if (meetings[</a:t>
            </a:r>
            <a:r>
              <a:rPr lang="en-US" altLang="ko-KR" dirty="0" err="1">
                <a:solidFill>
                  <a:schemeClr val="tx1"/>
                </a:solidFill>
              </a:rPr>
              <a:t>i</a:t>
            </a:r>
            <a:r>
              <a:rPr lang="en-US" altLang="ko-KR" dirty="0">
                <a:solidFill>
                  <a:schemeClr val="tx1"/>
                </a:solidFill>
              </a:rPr>
              <a:t>].start &gt;= </a:t>
            </a:r>
            <a:r>
              <a:rPr lang="en-US" altLang="ko-KR" dirty="0" err="1">
                <a:solidFill>
                  <a:schemeClr val="tx1"/>
                </a:solidFill>
              </a:rPr>
              <a:t>last_end</a:t>
            </a:r>
            <a:r>
              <a:rPr lang="en-US" altLang="ko-KR" dirty="0">
                <a:solidFill>
                  <a:schemeClr val="tx1"/>
                </a:solidFill>
              </a:rPr>
              <a:t>) { </a:t>
            </a:r>
            <a:r>
              <a:rPr lang="en-US" altLang="ko-KR" dirty="0">
                <a:solidFill>
                  <a:schemeClr val="accent1"/>
                </a:solidFill>
              </a:rPr>
              <a:t>// Check for non-overlapping</a:t>
            </a:r>
          </a:p>
          <a:p>
            <a:pPr algn="just"/>
            <a:r>
              <a:rPr lang="en-US" altLang="ko-KR" dirty="0">
                <a:solidFill>
                  <a:schemeClr val="tx1"/>
                </a:solidFill>
              </a:rPr>
              <a:t>           count++;                        </a:t>
            </a:r>
            <a:r>
              <a:rPr lang="en-US" altLang="ko-KR" dirty="0">
                <a:solidFill>
                  <a:schemeClr val="accent1"/>
                </a:solidFill>
              </a:rPr>
              <a:t>// Increment selected meeting count</a:t>
            </a:r>
          </a:p>
          <a:p>
            <a:pPr algn="just"/>
            <a:r>
              <a:rPr lang="en-US" altLang="ko-KR" dirty="0">
                <a:solidFill>
                  <a:schemeClr val="tx1"/>
                </a:solidFill>
              </a:rPr>
              <a:t>        </a:t>
            </a:r>
            <a:r>
              <a:rPr lang="en-US" altLang="ko-KR" dirty="0" err="1">
                <a:solidFill>
                  <a:schemeClr val="tx1"/>
                </a:solidFill>
              </a:rPr>
              <a:t>last_end</a:t>
            </a:r>
            <a:r>
              <a:rPr lang="en-US" altLang="ko-KR" dirty="0">
                <a:solidFill>
                  <a:schemeClr val="tx1"/>
                </a:solidFill>
              </a:rPr>
              <a:t> = meetings[</a:t>
            </a:r>
            <a:r>
              <a:rPr lang="en-US" altLang="ko-KR" dirty="0" err="1">
                <a:solidFill>
                  <a:schemeClr val="tx1"/>
                </a:solidFill>
              </a:rPr>
              <a:t>i</a:t>
            </a:r>
            <a:r>
              <a:rPr lang="en-US" altLang="ko-KR" dirty="0">
                <a:solidFill>
                  <a:schemeClr val="tx1"/>
                </a:solidFill>
              </a:rPr>
              <a:t>].end;     </a:t>
            </a:r>
            <a:r>
              <a:rPr lang="en-US" altLang="ko-KR" dirty="0">
                <a:solidFill>
                  <a:schemeClr val="accent1"/>
                </a:solidFill>
              </a:rPr>
              <a:t>// Update the end time</a:t>
            </a:r>
          </a:p>
          <a:p>
            <a:pPr algn="just"/>
            <a:r>
              <a:rPr lang="en-US" altLang="ko-KR" dirty="0">
                <a:solidFill>
                  <a:schemeClr val="tx1"/>
                </a:solidFill>
              </a:rPr>
              <a:t>    }</a:t>
            </a:r>
          </a:p>
          <a:p>
            <a:pPr algn="just"/>
            <a:r>
              <a:rPr lang="en-US" altLang="ko-KR" dirty="0">
                <a:solidFill>
                  <a:schemeClr val="tx1"/>
                </a:solidFill>
              </a:rPr>
              <a:t>}</a:t>
            </a:r>
          </a:p>
          <a:p>
            <a:pPr algn="just"/>
            <a:endParaRPr lang="en-US" altLang="ko-KR" dirty="0">
              <a:solidFill>
                <a:schemeClr val="tx1"/>
              </a:solidFill>
            </a:endParaRPr>
          </a:p>
          <a:p>
            <a:pPr algn="just"/>
            <a:r>
              <a:rPr lang="en-US" altLang="ko-KR" dirty="0">
                <a:solidFill>
                  <a:schemeClr val="accent1"/>
                </a:solidFill>
              </a:rPr>
              <a:t>// Print the maximum number of meetings</a:t>
            </a:r>
          </a:p>
          <a:p>
            <a:pPr algn="just"/>
            <a:r>
              <a:rPr lang="en-US" altLang="ko-KR" dirty="0" err="1">
                <a:solidFill>
                  <a:schemeClr val="tx1"/>
                </a:solidFill>
              </a:rPr>
              <a:t>printf</a:t>
            </a:r>
            <a:r>
              <a:rPr lang="en-US" altLang="ko-KR" dirty="0">
                <a:solidFill>
                  <a:schemeClr val="tx1"/>
                </a:solidFill>
              </a:rPr>
              <a:t>("%d\n", count);</a:t>
            </a:r>
          </a:p>
          <a:p>
            <a:pPr algn="just"/>
            <a:r>
              <a:rPr lang="en-US" altLang="ko-KR" dirty="0">
                <a:solidFill>
                  <a:schemeClr val="tx1"/>
                </a:solidFill>
              </a:rPr>
              <a:t>}</a:t>
            </a:r>
            <a:endParaRPr lang="ko-KR" altLang="en-US" dirty="0">
              <a:solidFill>
                <a:schemeClr val="tx1"/>
              </a:solidFill>
            </a:endParaRPr>
          </a:p>
        </p:txBody>
      </p:sp>
      <p:grpSp>
        <p:nvGrpSpPr>
          <p:cNvPr id="11" name="그룹 10">
            <a:extLst>
              <a:ext uri="{FF2B5EF4-FFF2-40B4-BE49-F238E27FC236}">
                <a16:creationId xmlns:a16="http://schemas.microsoft.com/office/drawing/2014/main" id="{090CB3AC-7A63-EFAE-8A69-400CD5AA76A8}"/>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25EDAC05-BC70-AACE-327A-79B53FE13D26}"/>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469345B7-E995-90FF-EBF4-7FC9D6B9D035}"/>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TextBox 13">
            <a:extLst>
              <a:ext uri="{FF2B5EF4-FFF2-40B4-BE49-F238E27FC236}">
                <a16:creationId xmlns:a16="http://schemas.microsoft.com/office/drawing/2014/main" id="{DF899E59-B695-F244-B0FC-0ECC3811D71B}"/>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
        <p:nvSpPr>
          <p:cNvPr id="6" name="TextBox 10">
            <a:extLst>
              <a:ext uri="{FF2B5EF4-FFF2-40B4-BE49-F238E27FC236}">
                <a16:creationId xmlns:a16="http://schemas.microsoft.com/office/drawing/2014/main" id="{D1A9E280-7D8A-F0AE-3F99-627DEC898809}"/>
              </a:ext>
            </a:extLst>
          </p:cNvPr>
          <p:cNvSpPr txBox="1"/>
          <p:nvPr/>
        </p:nvSpPr>
        <p:spPr>
          <a:xfrm>
            <a:off x="2895601" y="2588522"/>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sp>
        <p:nvSpPr>
          <p:cNvPr id="7" name="TextBox 10">
            <a:extLst>
              <a:ext uri="{FF2B5EF4-FFF2-40B4-BE49-F238E27FC236}">
                <a16:creationId xmlns:a16="http://schemas.microsoft.com/office/drawing/2014/main" id="{478B0DFE-3C0A-44EA-5370-9C06FD14210F}"/>
              </a:ext>
            </a:extLst>
          </p:cNvPr>
          <p:cNvSpPr txBox="1"/>
          <p:nvPr/>
        </p:nvSpPr>
        <p:spPr>
          <a:xfrm>
            <a:off x="12192000" y="2491463"/>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DP</a:t>
            </a:r>
          </a:p>
        </p:txBody>
      </p:sp>
      <p:sp>
        <p:nvSpPr>
          <p:cNvPr id="12" name="TextBox 13">
            <a:extLst>
              <a:ext uri="{FF2B5EF4-FFF2-40B4-BE49-F238E27FC236}">
                <a16:creationId xmlns:a16="http://schemas.microsoft.com/office/drawing/2014/main" id="{8EB2FB8F-B6D5-7382-712A-926689253367}"/>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2.2</a:t>
            </a:r>
            <a:endParaRPr lang="en-US" sz="10000" b="0" i="0" u="none" strike="noStrike" dirty="0">
              <a:solidFill>
                <a:srgbClr val="11359A"/>
              </a:solidFill>
              <a:latin typeface="Oswald SemiBold"/>
            </a:endParaRPr>
          </a:p>
        </p:txBody>
      </p:sp>
      <p:sp>
        <p:nvSpPr>
          <p:cNvPr id="14" name="TextBox 13">
            <a:extLst>
              <a:ext uri="{FF2B5EF4-FFF2-40B4-BE49-F238E27FC236}">
                <a16:creationId xmlns:a16="http://schemas.microsoft.com/office/drawing/2014/main" id="{D2494B10-E06B-9817-D4AC-55E029CA4887}"/>
              </a:ext>
            </a:extLst>
          </p:cNvPr>
          <p:cNvSpPr txBox="1"/>
          <p:nvPr/>
        </p:nvSpPr>
        <p:spPr>
          <a:xfrm>
            <a:off x="10881360" y="3191565"/>
            <a:ext cx="6035040" cy="6186309"/>
          </a:xfrm>
          <a:prstGeom prst="rect">
            <a:avLst/>
          </a:prstGeom>
          <a:noFill/>
        </p:spPr>
        <p:txBody>
          <a:bodyPr wrap="square">
            <a:spAutoFit/>
          </a:bodyPr>
          <a:lstStyle/>
          <a:p>
            <a:pPr algn="just"/>
            <a:r>
              <a:rPr lang="ko-KR" altLang="en-US" dirty="0">
                <a:solidFill>
                  <a:schemeClr val="accent1"/>
                </a:solidFill>
              </a:rPr>
              <a:t>// </a:t>
            </a:r>
            <a:r>
              <a:rPr lang="ko-KR" altLang="en-US" dirty="0" err="1">
                <a:solidFill>
                  <a:schemeClr val="accent1"/>
                </a:solidFill>
              </a:rPr>
              <a:t>Sort</a:t>
            </a:r>
            <a:r>
              <a:rPr lang="ko-KR" altLang="en-US" dirty="0">
                <a:solidFill>
                  <a:schemeClr val="accent1"/>
                </a:solidFill>
              </a:rPr>
              <a:t> </a:t>
            </a:r>
            <a:r>
              <a:rPr lang="ko-KR" altLang="en-US" dirty="0" err="1">
                <a:solidFill>
                  <a:schemeClr val="accent1"/>
                </a:solidFill>
              </a:rPr>
              <a:t>meetings</a:t>
            </a:r>
            <a:r>
              <a:rPr lang="ko-KR" altLang="en-US" dirty="0">
                <a:solidFill>
                  <a:schemeClr val="accent1"/>
                </a:solidFill>
              </a:rPr>
              <a:t> </a:t>
            </a:r>
            <a:r>
              <a:rPr lang="ko-KR" altLang="en-US" dirty="0" err="1">
                <a:solidFill>
                  <a:schemeClr val="accent1"/>
                </a:solidFill>
              </a:rPr>
              <a:t>by</a:t>
            </a:r>
            <a:r>
              <a:rPr lang="ko-KR" altLang="en-US" dirty="0">
                <a:solidFill>
                  <a:schemeClr val="accent1"/>
                </a:solidFill>
              </a:rPr>
              <a:t> </a:t>
            </a:r>
            <a:r>
              <a:rPr lang="ko-KR" altLang="en-US" dirty="0" err="1">
                <a:solidFill>
                  <a:schemeClr val="accent1"/>
                </a:solidFill>
              </a:rPr>
              <a:t>end</a:t>
            </a:r>
            <a:r>
              <a:rPr lang="ko-KR" altLang="en-US" dirty="0">
                <a:solidFill>
                  <a:schemeClr val="accent1"/>
                </a:solidFill>
              </a:rPr>
              <a:t> </a:t>
            </a:r>
            <a:r>
              <a:rPr lang="ko-KR" altLang="en-US" dirty="0" err="1">
                <a:solidFill>
                  <a:schemeClr val="accent1"/>
                </a:solidFill>
              </a:rPr>
              <a:t>time</a:t>
            </a:r>
            <a:endParaRPr lang="en-US" altLang="ko-KR" dirty="0">
              <a:solidFill>
                <a:schemeClr val="accent1"/>
              </a:solidFill>
            </a:endParaRPr>
          </a:p>
          <a:p>
            <a:pPr algn="just"/>
            <a:r>
              <a:rPr lang="ko-KR" altLang="en-US" dirty="0" err="1"/>
              <a:t>qsort</a:t>
            </a:r>
            <a:r>
              <a:rPr lang="ko-KR" altLang="en-US" dirty="0"/>
              <a:t>(</a:t>
            </a:r>
            <a:r>
              <a:rPr lang="ko-KR" altLang="en-US" dirty="0" err="1"/>
              <a:t>meetings</a:t>
            </a:r>
            <a:r>
              <a:rPr lang="ko-KR" altLang="en-US" dirty="0"/>
              <a:t>, </a:t>
            </a:r>
            <a:r>
              <a:rPr lang="ko-KR" altLang="en-US" dirty="0" err="1"/>
              <a:t>N</a:t>
            </a:r>
            <a:r>
              <a:rPr lang="ko-KR" altLang="en-US" dirty="0"/>
              <a:t>, </a:t>
            </a:r>
            <a:r>
              <a:rPr lang="ko-KR" altLang="en-US" dirty="0" err="1"/>
              <a:t>sizeof</a:t>
            </a:r>
            <a:r>
              <a:rPr lang="ko-KR" altLang="en-US" dirty="0"/>
              <a:t>(</a:t>
            </a:r>
            <a:r>
              <a:rPr lang="ko-KR" altLang="en-US" dirty="0" err="1"/>
              <a:t>Meeting</a:t>
            </a:r>
            <a:r>
              <a:rPr lang="ko-KR" altLang="en-US" dirty="0"/>
              <a:t>), </a:t>
            </a:r>
            <a:r>
              <a:rPr lang="ko-KR" altLang="en-US" dirty="0" err="1"/>
              <a:t>compare</a:t>
            </a:r>
            <a:r>
              <a:rPr lang="ko-KR" altLang="en-US" dirty="0"/>
              <a:t>);</a:t>
            </a:r>
            <a:endParaRPr lang="en-US" altLang="ko-KR" dirty="0"/>
          </a:p>
          <a:p>
            <a:pPr algn="just"/>
            <a:endParaRPr lang="en-US" altLang="ko-KR" dirty="0"/>
          </a:p>
          <a:p>
            <a:pPr algn="just"/>
            <a:r>
              <a:rPr lang="ko-KR" altLang="en-US" dirty="0">
                <a:solidFill>
                  <a:schemeClr val="accent1"/>
                </a:solidFill>
              </a:rPr>
              <a:t>// </a:t>
            </a:r>
            <a:r>
              <a:rPr lang="ko-KR" altLang="en-US" dirty="0" err="1">
                <a:solidFill>
                  <a:schemeClr val="accent1"/>
                </a:solidFill>
              </a:rPr>
              <a:t>Initialize</a:t>
            </a:r>
            <a:r>
              <a:rPr lang="ko-KR" altLang="en-US" dirty="0">
                <a:solidFill>
                  <a:schemeClr val="accent1"/>
                </a:solidFill>
              </a:rPr>
              <a:t> DP </a:t>
            </a:r>
            <a:r>
              <a:rPr lang="ko-KR" altLang="en-US" dirty="0" err="1">
                <a:solidFill>
                  <a:schemeClr val="accent1"/>
                </a:solidFill>
              </a:rPr>
              <a:t>array</a:t>
            </a:r>
            <a:endParaRPr lang="en-US" altLang="ko-KR" dirty="0">
              <a:solidFill>
                <a:schemeClr val="accent1"/>
              </a:solidFill>
            </a:endParaRPr>
          </a:p>
          <a:p>
            <a:pPr algn="just"/>
            <a:r>
              <a:rPr lang="ko-KR" altLang="en-US" dirty="0" err="1"/>
              <a:t>dp</a:t>
            </a:r>
            <a:r>
              <a:rPr lang="ko-KR" altLang="en-US" dirty="0"/>
              <a:t>[0] = 1; // First </a:t>
            </a:r>
            <a:r>
              <a:rPr lang="ko-KR" altLang="en-US" dirty="0" err="1"/>
              <a:t>meeting</a:t>
            </a:r>
            <a:r>
              <a:rPr lang="ko-KR" altLang="en-US" dirty="0"/>
              <a:t> </a:t>
            </a:r>
            <a:r>
              <a:rPr lang="ko-KR" altLang="en-US" dirty="0" err="1"/>
              <a:t>can</a:t>
            </a:r>
            <a:r>
              <a:rPr lang="ko-KR" altLang="en-US" dirty="0"/>
              <a:t> </a:t>
            </a:r>
            <a:r>
              <a:rPr lang="ko-KR" altLang="en-US" dirty="0" err="1"/>
              <a:t>always</a:t>
            </a:r>
            <a:r>
              <a:rPr lang="ko-KR" altLang="en-US" dirty="0"/>
              <a:t> </a:t>
            </a:r>
            <a:r>
              <a:rPr lang="ko-KR" altLang="en-US" dirty="0" err="1"/>
              <a:t>be</a:t>
            </a:r>
            <a:r>
              <a:rPr lang="ko-KR" altLang="en-US" dirty="0"/>
              <a:t> </a:t>
            </a:r>
            <a:r>
              <a:rPr lang="ko-KR" altLang="en-US" dirty="0" err="1"/>
              <a:t>selected</a:t>
            </a:r>
            <a:endParaRPr lang="en-US" altLang="ko-KR" dirty="0"/>
          </a:p>
          <a:p>
            <a:pPr algn="just"/>
            <a:endParaRPr lang="en-US" altLang="ko-KR" dirty="0"/>
          </a:p>
          <a:p>
            <a:pPr algn="just"/>
            <a:r>
              <a:rPr lang="ko-KR" altLang="en-US" dirty="0">
                <a:solidFill>
                  <a:schemeClr val="accent1"/>
                </a:solidFill>
              </a:rPr>
              <a:t>// </a:t>
            </a:r>
            <a:r>
              <a:rPr lang="ko-KR" altLang="en-US" dirty="0" err="1">
                <a:solidFill>
                  <a:schemeClr val="accent1"/>
                </a:solidFill>
              </a:rPr>
              <a:t>Iterate</a:t>
            </a:r>
            <a:r>
              <a:rPr lang="ko-KR" altLang="en-US" dirty="0">
                <a:solidFill>
                  <a:schemeClr val="accent1"/>
                </a:solidFill>
              </a:rPr>
              <a:t> </a:t>
            </a:r>
            <a:r>
              <a:rPr lang="ko-KR" altLang="en-US" dirty="0" err="1">
                <a:solidFill>
                  <a:schemeClr val="accent1"/>
                </a:solidFill>
              </a:rPr>
              <a:t>through</a:t>
            </a:r>
            <a:r>
              <a:rPr lang="ko-KR" altLang="en-US" dirty="0">
                <a:solidFill>
                  <a:schemeClr val="accent1"/>
                </a:solidFill>
              </a:rPr>
              <a:t> </a:t>
            </a:r>
            <a:r>
              <a:rPr lang="ko-KR" altLang="en-US" dirty="0" err="1">
                <a:solidFill>
                  <a:schemeClr val="accent1"/>
                </a:solidFill>
              </a:rPr>
              <a:t>each</a:t>
            </a:r>
            <a:r>
              <a:rPr lang="ko-KR" altLang="en-US" dirty="0">
                <a:solidFill>
                  <a:schemeClr val="accent1"/>
                </a:solidFill>
              </a:rPr>
              <a:t> </a:t>
            </a:r>
            <a:r>
              <a:rPr lang="ko-KR" altLang="en-US" dirty="0" err="1">
                <a:solidFill>
                  <a:schemeClr val="accent1"/>
                </a:solidFill>
              </a:rPr>
              <a:t>meeting</a:t>
            </a:r>
            <a:endParaRPr lang="en-US" altLang="ko-KR" dirty="0">
              <a:solidFill>
                <a:schemeClr val="accent1"/>
              </a:solidFill>
            </a:endParaRPr>
          </a:p>
          <a:p>
            <a:pPr algn="just"/>
            <a:r>
              <a:rPr lang="ko-KR" altLang="en-US" dirty="0" err="1"/>
              <a:t>for</a:t>
            </a:r>
            <a:r>
              <a:rPr lang="ko-KR" altLang="en-US" dirty="0"/>
              <a:t> (</a:t>
            </a:r>
            <a:r>
              <a:rPr lang="ko-KR" altLang="en-US" dirty="0" err="1"/>
              <a:t>int</a:t>
            </a:r>
            <a:r>
              <a:rPr lang="ko-KR" altLang="en-US" dirty="0"/>
              <a:t> </a:t>
            </a:r>
            <a:r>
              <a:rPr lang="ko-KR" altLang="en-US" dirty="0" err="1"/>
              <a:t>i</a:t>
            </a:r>
            <a:r>
              <a:rPr lang="ko-KR" altLang="en-US" dirty="0"/>
              <a:t> = 1; </a:t>
            </a:r>
            <a:r>
              <a:rPr lang="ko-KR" altLang="en-US" dirty="0" err="1"/>
              <a:t>i</a:t>
            </a:r>
            <a:r>
              <a:rPr lang="ko-KR" altLang="en-US" dirty="0"/>
              <a:t> &lt; </a:t>
            </a:r>
            <a:r>
              <a:rPr lang="ko-KR" altLang="en-US" dirty="0" err="1"/>
              <a:t>N</a:t>
            </a:r>
            <a:r>
              <a:rPr lang="ko-KR" altLang="en-US" dirty="0"/>
              <a:t>; </a:t>
            </a:r>
            <a:r>
              <a:rPr lang="ko-KR" altLang="en-US" dirty="0" err="1"/>
              <a:t>i</a:t>
            </a:r>
            <a:r>
              <a:rPr lang="ko-KR" altLang="en-US" dirty="0"/>
              <a:t>++) {</a:t>
            </a:r>
            <a:endParaRPr lang="en-US" altLang="ko-KR" dirty="0"/>
          </a:p>
          <a:p>
            <a:pPr algn="just"/>
            <a:r>
              <a:rPr lang="ko-KR" altLang="en-US" dirty="0"/>
              <a:t>    </a:t>
            </a:r>
            <a:r>
              <a:rPr lang="ko-KR" altLang="en-US" dirty="0" err="1"/>
              <a:t>int</a:t>
            </a:r>
            <a:r>
              <a:rPr lang="ko-KR" altLang="en-US" dirty="0"/>
              <a:t> </a:t>
            </a:r>
            <a:r>
              <a:rPr lang="ko-KR" altLang="en-US" dirty="0" err="1"/>
              <a:t>exclude</a:t>
            </a:r>
            <a:r>
              <a:rPr lang="ko-KR" altLang="en-US" dirty="0"/>
              <a:t> = </a:t>
            </a:r>
            <a:r>
              <a:rPr lang="ko-KR" altLang="en-US" dirty="0" err="1"/>
              <a:t>dp</a:t>
            </a:r>
            <a:r>
              <a:rPr lang="ko-KR" altLang="en-US" dirty="0"/>
              <a:t>[</a:t>
            </a:r>
            <a:r>
              <a:rPr lang="ko-KR" altLang="en-US" dirty="0" err="1"/>
              <a:t>i</a:t>
            </a:r>
            <a:r>
              <a:rPr lang="ko-KR" altLang="en-US" dirty="0"/>
              <a:t> - 1]; </a:t>
            </a:r>
            <a:r>
              <a:rPr lang="ko-KR" altLang="en-US" dirty="0">
                <a:solidFill>
                  <a:schemeClr val="accent1"/>
                </a:solidFill>
              </a:rPr>
              <a:t>// </a:t>
            </a:r>
            <a:r>
              <a:rPr lang="ko-KR" altLang="en-US" dirty="0" err="1">
                <a:solidFill>
                  <a:schemeClr val="accent1"/>
                </a:solidFill>
              </a:rPr>
              <a:t>Case</a:t>
            </a:r>
            <a:r>
              <a:rPr lang="ko-KR" altLang="en-US" dirty="0">
                <a:solidFill>
                  <a:schemeClr val="accent1"/>
                </a:solidFill>
              </a:rPr>
              <a:t> 1: </a:t>
            </a:r>
            <a:r>
              <a:rPr lang="ko-KR" altLang="en-US" dirty="0" err="1">
                <a:solidFill>
                  <a:schemeClr val="accent1"/>
                </a:solidFill>
              </a:rPr>
              <a:t>Exclude</a:t>
            </a:r>
            <a:r>
              <a:rPr lang="ko-KR" altLang="en-US" dirty="0">
                <a:solidFill>
                  <a:schemeClr val="accent1"/>
                </a:solidFill>
              </a:rPr>
              <a:t> </a:t>
            </a:r>
            <a:r>
              <a:rPr lang="ko-KR" altLang="en-US" dirty="0" err="1">
                <a:solidFill>
                  <a:schemeClr val="accent1"/>
                </a:solidFill>
              </a:rPr>
              <a:t>current</a:t>
            </a:r>
            <a:r>
              <a:rPr lang="ko-KR" altLang="en-US" dirty="0">
                <a:solidFill>
                  <a:schemeClr val="accent1"/>
                </a:solidFill>
              </a:rPr>
              <a:t> </a:t>
            </a:r>
            <a:r>
              <a:rPr lang="ko-KR" altLang="en-US" dirty="0" err="1">
                <a:solidFill>
                  <a:schemeClr val="accent1"/>
                </a:solidFill>
              </a:rPr>
              <a:t>meeting</a:t>
            </a:r>
            <a:endParaRPr lang="en-US" altLang="ko-KR" dirty="0">
              <a:solidFill>
                <a:schemeClr val="accent1"/>
              </a:solidFill>
            </a:endParaRPr>
          </a:p>
          <a:p>
            <a:pPr algn="just"/>
            <a:endParaRPr lang="en-US" altLang="ko-KR" dirty="0"/>
          </a:p>
          <a:p>
            <a:pPr algn="just"/>
            <a:r>
              <a:rPr lang="ko-KR" altLang="en-US" dirty="0">
                <a:solidFill>
                  <a:schemeClr val="accent1"/>
                </a:solidFill>
              </a:rPr>
              <a:t>    // </a:t>
            </a:r>
            <a:r>
              <a:rPr lang="ko-KR" altLang="en-US" dirty="0" err="1">
                <a:solidFill>
                  <a:schemeClr val="accent1"/>
                </a:solidFill>
              </a:rPr>
              <a:t>Case</a:t>
            </a:r>
            <a:r>
              <a:rPr lang="ko-KR" altLang="en-US" dirty="0">
                <a:solidFill>
                  <a:schemeClr val="accent1"/>
                </a:solidFill>
              </a:rPr>
              <a:t> 2: </a:t>
            </a:r>
            <a:r>
              <a:rPr lang="ko-KR" altLang="en-US" dirty="0" err="1">
                <a:solidFill>
                  <a:schemeClr val="accent1"/>
                </a:solidFill>
              </a:rPr>
              <a:t>Include</a:t>
            </a:r>
            <a:r>
              <a:rPr lang="ko-KR" altLang="en-US" dirty="0">
                <a:solidFill>
                  <a:schemeClr val="accent1"/>
                </a:solidFill>
              </a:rPr>
              <a:t> </a:t>
            </a:r>
            <a:r>
              <a:rPr lang="ko-KR" altLang="en-US" dirty="0" err="1">
                <a:solidFill>
                  <a:schemeClr val="accent1"/>
                </a:solidFill>
              </a:rPr>
              <a:t>current</a:t>
            </a:r>
            <a:r>
              <a:rPr lang="ko-KR" altLang="en-US" dirty="0">
                <a:solidFill>
                  <a:schemeClr val="accent1"/>
                </a:solidFill>
              </a:rPr>
              <a:t> </a:t>
            </a:r>
            <a:r>
              <a:rPr lang="ko-KR" altLang="en-US" dirty="0" err="1">
                <a:solidFill>
                  <a:schemeClr val="accent1"/>
                </a:solidFill>
              </a:rPr>
              <a:t>meeting</a:t>
            </a:r>
            <a:endParaRPr lang="en-US" altLang="ko-KR" dirty="0">
              <a:solidFill>
                <a:schemeClr val="accent1"/>
              </a:solidFill>
            </a:endParaRPr>
          </a:p>
          <a:p>
            <a:pPr algn="just"/>
            <a:r>
              <a:rPr lang="ko-KR" altLang="en-US" dirty="0"/>
              <a:t>    </a:t>
            </a:r>
            <a:r>
              <a:rPr lang="ko-KR" altLang="en-US" dirty="0" err="1"/>
              <a:t>int</a:t>
            </a:r>
            <a:r>
              <a:rPr lang="ko-KR" altLang="en-US" dirty="0"/>
              <a:t> </a:t>
            </a:r>
            <a:r>
              <a:rPr lang="ko-KR" altLang="en-US" dirty="0" err="1"/>
              <a:t>include</a:t>
            </a:r>
            <a:r>
              <a:rPr lang="ko-KR" altLang="en-US" dirty="0"/>
              <a:t> = 1;</a:t>
            </a:r>
            <a:endParaRPr lang="en-US" altLang="ko-KR" dirty="0"/>
          </a:p>
          <a:p>
            <a:pPr algn="just"/>
            <a:r>
              <a:rPr lang="ko-KR" altLang="en-US" dirty="0"/>
              <a:t>    </a:t>
            </a:r>
            <a:r>
              <a:rPr lang="ko-KR" altLang="en-US" dirty="0" err="1"/>
              <a:t>int</a:t>
            </a:r>
            <a:r>
              <a:rPr lang="ko-KR" altLang="en-US" dirty="0"/>
              <a:t> </a:t>
            </a:r>
            <a:r>
              <a:rPr lang="ko-KR" altLang="en-US" dirty="0" err="1"/>
              <a:t>lastNonConflicting</a:t>
            </a:r>
            <a:r>
              <a:rPr lang="ko-KR" altLang="en-US" dirty="0"/>
              <a:t> = </a:t>
            </a:r>
            <a:r>
              <a:rPr lang="ko-KR" altLang="en-US" dirty="0" err="1"/>
              <a:t>binarySearch</a:t>
            </a:r>
            <a:r>
              <a:rPr lang="ko-KR" altLang="en-US" dirty="0"/>
              <a:t>(</a:t>
            </a:r>
            <a:r>
              <a:rPr lang="ko-KR" altLang="en-US" dirty="0" err="1"/>
              <a:t>meetings</a:t>
            </a:r>
            <a:r>
              <a:rPr lang="ko-KR" altLang="en-US" dirty="0"/>
              <a:t>, </a:t>
            </a:r>
            <a:r>
              <a:rPr lang="ko-KR" altLang="en-US" dirty="0" err="1"/>
              <a:t>dp</a:t>
            </a:r>
            <a:r>
              <a:rPr lang="ko-KR" altLang="en-US" dirty="0"/>
              <a:t>, </a:t>
            </a:r>
            <a:r>
              <a:rPr lang="ko-KR" altLang="en-US" dirty="0" err="1"/>
              <a:t>i</a:t>
            </a:r>
            <a:r>
              <a:rPr lang="ko-KR" altLang="en-US" dirty="0"/>
              <a:t>);</a:t>
            </a:r>
            <a:endParaRPr lang="en-US" altLang="ko-KR" dirty="0"/>
          </a:p>
          <a:p>
            <a:pPr algn="just"/>
            <a:r>
              <a:rPr lang="ko-KR" altLang="en-US" dirty="0"/>
              <a:t>    </a:t>
            </a:r>
            <a:r>
              <a:rPr lang="ko-KR" altLang="en-US" dirty="0" err="1"/>
              <a:t>if</a:t>
            </a:r>
            <a:r>
              <a:rPr lang="ko-KR" altLang="en-US" dirty="0"/>
              <a:t> (</a:t>
            </a:r>
            <a:r>
              <a:rPr lang="ko-KR" altLang="en-US" dirty="0" err="1"/>
              <a:t>lastNonConflicting</a:t>
            </a:r>
            <a:r>
              <a:rPr lang="ko-KR" altLang="en-US" dirty="0"/>
              <a:t> != -1) {</a:t>
            </a:r>
            <a:endParaRPr lang="en-US" altLang="ko-KR" dirty="0"/>
          </a:p>
          <a:p>
            <a:pPr algn="just"/>
            <a:r>
              <a:rPr lang="ko-KR" altLang="en-US" dirty="0"/>
              <a:t>        </a:t>
            </a:r>
            <a:r>
              <a:rPr lang="ko-KR" altLang="en-US" dirty="0" err="1"/>
              <a:t>include</a:t>
            </a:r>
            <a:r>
              <a:rPr lang="ko-KR" altLang="en-US" dirty="0"/>
              <a:t> += </a:t>
            </a:r>
            <a:r>
              <a:rPr lang="ko-KR" altLang="en-US" dirty="0" err="1"/>
              <a:t>dp</a:t>
            </a:r>
            <a:r>
              <a:rPr lang="ko-KR" altLang="en-US" dirty="0"/>
              <a:t>[</a:t>
            </a:r>
            <a:r>
              <a:rPr lang="ko-KR" altLang="en-US" dirty="0" err="1"/>
              <a:t>lastNonConflicting</a:t>
            </a:r>
            <a:r>
              <a:rPr lang="ko-KR" altLang="en-US" dirty="0"/>
              <a:t>];</a:t>
            </a:r>
            <a:endParaRPr lang="en-US" altLang="ko-KR" dirty="0"/>
          </a:p>
          <a:p>
            <a:pPr algn="just"/>
            <a:r>
              <a:rPr lang="ko-KR" altLang="en-US" dirty="0"/>
              <a:t>    } </a:t>
            </a:r>
            <a:endParaRPr lang="en-US" altLang="ko-KR" dirty="0"/>
          </a:p>
          <a:p>
            <a:pPr algn="just"/>
            <a:r>
              <a:rPr lang="ko-KR" altLang="en-US" dirty="0"/>
              <a:t>   </a:t>
            </a:r>
            <a:r>
              <a:rPr lang="ko-KR" altLang="en-US" dirty="0">
                <a:solidFill>
                  <a:schemeClr val="accent1"/>
                </a:solidFill>
              </a:rPr>
              <a:t>// </a:t>
            </a:r>
            <a:r>
              <a:rPr lang="ko-KR" altLang="en-US" dirty="0" err="1">
                <a:solidFill>
                  <a:schemeClr val="accent1"/>
                </a:solidFill>
              </a:rPr>
              <a:t>Take</a:t>
            </a:r>
            <a:r>
              <a:rPr lang="ko-KR" altLang="en-US" dirty="0">
                <a:solidFill>
                  <a:schemeClr val="accent1"/>
                </a:solidFill>
              </a:rPr>
              <a:t> </a:t>
            </a:r>
            <a:r>
              <a:rPr lang="ko-KR" altLang="en-US" dirty="0" err="1">
                <a:solidFill>
                  <a:schemeClr val="accent1"/>
                </a:solidFill>
              </a:rPr>
              <a:t>the</a:t>
            </a:r>
            <a:r>
              <a:rPr lang="ko-KR" altLang="en-US" dirty="0">
                <a:solidFill>
                  <a:schemeClr val="accent1"/>
                </a:solidFill>
              </a:rPr>
              <a:t> </a:t>
            </a:r>
            <a:r>
              <a:rPr lang="ko-KR" altLang="en-US" dirty="0" err="1">
                <a:solidFill>
                  <a:schemeClr val="accent1"/>
                </a:solidFill>
              </a:rPr>
              <a:t>maximum</a:t>
            </a:r>
            <a:r>
              <a:rPr lang="ko-KR" altLang="en-US" dirty="0">
                <a:solidFill>
                  <a:schemeClr val="accent1"/>
                </a:solidFill>
              </a:rPr>
              <a:t> of </a:t>
            </a:r>
            <a:r>
              <a:rPr lang="ko-KR" altLang="en-US" dirty="0" err="1">
                <a:solidFill>
                  <a:schemeClr val="accent1"/>
                </a:solidFill>
              </a:rPr>
              <a:t>exclude</a:t>
            </a:r>
            <a:r>
              <a:rPr lang="ko-KR" altLang="en-US" dirty="0">
                <a:solidFill>
                  <a:schemeClr val="accent1"/>
                </a:solidFill>
              </a:rPr>
              <a:t> and </a:t>
            </a:r>
            <a:r>
              <a:rPr lang="ko-KR" altLang="en-US" dirty="0" err="1">
                <a:solidFill>
                  <a:schemeClr val="accent1"/>
                </a:solidFill>
              </a:rPr>
              <a:t>include</a:t>
            </a:r>
            <a:endParaRPr lang="en-US" altLang="ko-KR" dirty="0">
              <a:solidFill>
                <a:schemeClr val="accent1"/>
              </a:solidFill>
            </a:endParaRPr>
          </a:p>
          <a:p>
            <a:pPr algn="just"/>
            <a:r>
              <a:rPr lang="ko-KR" altLang="en-US" dirty="0"/>
              <a:t>    </a:t>
            </a:r>
            <a:r>
              <a:rPr lang="ko-KR" altLang="en-US" dirty="0" err="1"/>
              <a:t>dp</a:t>
            </a:r>
            <a:r>
              <a:rPr lang="ko-KR" altLang="en-US" dirty="0"/>
              <a:t>[</a:t>
            </a:r>
            <a:r>
              <a:rPr lang="ko-KR" altLang="en-US" dirty="0" err="1"/>
              <a:t>i</a:t>
            </a:r>
            <a:r>
              <a:rPr lang="ko-KR" altLang="en-US" dirty="0"/>
              <a:t>] = (</a:t>
            </a:r>
            <a:r>
              <a:rPr lang="ko-KR" altLang="en-US" dirty="0" err="1"/>
              <a:t>exclude</a:t>
            </a:r>
            <a:r>
              <a:rPr lang="ko-KR" altLang="en-US" dirty="0"/>
              <a:t> &gt; </a:t>
            </a:r>
            <a:r>
              <a:rPr lang="ko-KR" altLang="en-US" dirty="0" err="1"/>
              <a:t>include</a:t>
            </a:r>
            <a:r>
              <a:rPr lang="ko-KR" altLang="en-US" dirty="0"/>
              <a:t>) ? </a:t>
            </a:r>
            <a:r>
              <a:rPr lang="ko-KR" altLang="en-US" dirty="0" err="1"/>
              <a:t>exclude</a:t>
            </a:r>
            <a:r>
              <a:rPr lang="ko-KR" altLang="en-US" dirty="0"/>
              <a:t> : </a:t>
            </a:r>
            <a:r>
              <a:rPr lang="ko-KR" altLang="en-US" dirty="0" err="1"/>
              <a:t>include</a:t>
            </a:r>
            <a:r>
              <a:rPr lang="ko-KR" altLang="en-US" dirty="0"/>
              <a:t>;</a:t>
            </a:r>
            <a:endParaRPr lang="en-US" altLang="ko-KR" dirty="0"/>
          </a:p>
          <a:p>
            <a:pPr algn="just"/>
            <a:r>
              <a:rPr lang="ko-KR" altLang="en-US" dirty="0"/>
              <a:t>}</a:t>
            </a:r>
            <a:endParaRPr lang="en-US" altLang="ko-KR" dirty="0"/>
          </a:p>
          <a:p>
            <a:pPr algn="just"/>
            <a:endParaRPr lang="en-US" altLang="ko-KR" dirty="0"/>
          </a:p>
          <a:p>
            <a:pPr algn="just"/>
            <a:r>
              <a:rPr lang="ko-KR" altLang="en-US" dirty="0">
                <a:solidFill>
                  <a:schemeClr val="accent1"/>
                </a:solidFill>
              </a:rPr>
              <a:t>// </a:t>
            </a:r>
            <a:r>
              <a:rPr lang="ko-KR" altLang="en-US" dirty="0" err="1">
                <a:solidFill>
                  <a:schemeClr val="accent1"/>
                </a:solidFill>
              </a:rPr>
              <a:t>Output</a:t>
            </a:r>
            <a:r>
              <a:rPr lang="ko-KR" altLang="en-US" dirty="0">
                <a:solidFill>
                  <a:schemeClr val="accent1"/>
                </a:solidFill>
              </a:rPr>
              <a:t> </a:t>
            </a:r>
            <a:r>
              <a:rPr lang="ko-KR" altLang="en-US" dirty="0" err="1">
                <a:solidFill>
                  <a:schemeClr val="accent1"/>
                </a:solidFill>
              </a:rPr>
              <a:t>the</a:t>
            </a:r>
            <a:r>
              <a:rPr lang="ko-KR" altLang="en-US" dirty="0">
                <a:solidFill>
                  <a:schemeClr val="accent1"/>
                </a:solidFill>
              </a:rPr>
              <a:t> </a:t>
            </a:r>
            <a:r>
              <a:rPr lang="ko-KR" altLang="en-US" dirty="0" err="1">
                <a:solidFill>
                  <a:schemeClr val="accent1"/>
                </a:solidFill>
              </a:rPr>
              <a:t>result</a:t>
            </a:r>
            <a:endParaRPr lang="en-US" altLang="ko-KR" dirty="0">
              <a:solidFill>
                <a:schemeClr val="accent1"/>
              </a:solidFill>
            </a:endParaRPr>
          </a:p>
          <a:p>
            <a:pPr algn="just"/>
            <a:r>
              <a:rPr lang="ko-KR" altLang="en-US" dirty="0" err="1"/>
              <a:t>printf</a:t>
            </a:r>
            <a:r>
              <a:rPr lang="ko-KR" altLang="en-US" dirty="0"/>
              <a:t>("</a:t>
            </a:r>
            <a:r>
              <a:rPr lang="ko-KR" altLang="en-US" dirty="0" err="1"/>
              <a:t>Result</a:t>
            </a:r>
            <a:r>
              <a:rPr lang="ko-KR" altLang="en-US" dirty="0"/>
              <a:t>: %</a:t>
            </a:r>
            <a:r>
              <a:rPr lang="ko-KR" altLang="en-US" dirty="0" err="1"/>
              <a:t>d</a:t>
            </a:r>
            <a:r>
              <a:rPr lang="ko-KR" altLang="en-US" dirty="0"/>
              <a:t>\</a:t>
            </a:r>
            <a:r>
              <a:rPr lang="ko-KR" altLang="en-US" dirty="0" err="1"/>
              <a:t>n</a:t>
            </a:r>
            <a:r>
              <a:rPr lang="ko-KR" altLang="en-US" dirty="0"/>
              <a:t>", </a:t>
            </a:r>
            <a:r>
              <a:rPr lang="ko-KR" altLang="en-US" dirty="0" err="1"/>
              <a:t>dp</a:t>
            </a:r>
            <a:r>
              <a:rPr lang="ko-KR" altLang="en-US" dirty="0"/>
              <a:t>[</a:t>
            </a:r>
            <a:r>
              <a:rPr lang="ko-KR" altLang="en-US" dirty="0" err="1"/>
              <a:t>N</a:t>
            </a:r>
            <a:r>
              <a:rPr lang="ko-KR" altLang="en-US" dirty="0"/>
              <a:t> - 1]);</a:t>
            </a:r>
          </a:p>
        </p:txBody>
      </p:sp>
    </p:spTree>
    <p:extLst>
      <p:ext uri="{BB962C8B-B14F-4D97-AF65-F5344CB8AC3E}">
        <p14:creationId xmlns:p14="http://schemas.microsoft.com/office/powerpoint/2010/main" val="1882293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DD1D1-53DE-1A01-CA6A-6D0B3B5E3D7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BD44A0D-02A1-47B6-C0FA-ED5713112FAD}"/>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7D7BF072-33B7-BD22-279F-3BA3F0F17ED1}"/>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A542C495-1BED-3144-C06F-D1FF31D47ECE}"/>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8256DDBF-8E3C-3AE7-592D-82E9EA1A5CFB}"/>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COMPARISON OF TWO ALGORITHMS</a:t>
            </a:r>
          </a:p>
        </p:txBody>
      </p:sp>
      <p:sp>
        <p:nvSpPr>
          <p:cNvPr id="4" name="사각형: 둥근 모서리 3">
            <a:extLst>
              <a:ext uri="{FF2B5EF4-FFF2-40B4-BE49-F238E27FC236}">
                <a16:creationId xmlns:a16="http://schemas.microsoft.com/office/drawing/2014/main" id="{B0733A27-E7B1-6D60-3244-A271EAB73E08}"/>
              </a:ext>
            </a:extLst>
          </p:cNvPr>
          <p:cNvSpPr/>
          <p:nvPr/>
        </p:nvSpPr>
        <p:spPr>
          <a:xfrm>
            <a:off x="1361505" y="2384004"/>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DF4B9810-4A1A-36EF-25E1-15ED9BBA130B}"/>
              </a:ext>
            </a:extLst>
          </p:cNvPr>
          <p:cNvSpPr/>
          <p:nvPr/>
        </p:nvSpPr>
        <p:spPr>
          <a:xfrm>
            <a:off x="1339850" y="240030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Steps</a:t>
            </a:r>
            <a:r>
              <a:rPr lang="en-US" altLang="ko-KR" dirty="0">
                <a:solidFill>
                  <a:schemeClr val="tx1"/>
                </a:solidFill>
              </a:rPr>
              <a:t>:</a:t>
            </a:r>
          </a:p>
          <a:p>
            <a:pPr algn="ctr"/>
            <a:r>
              <a:rPr lang="en-US" altLang="ko-KR" dirty="0">
                <a:solidFill>
                  <a:schemeClr val="tx1"/>
                </a:solidFill>
              </a:rPr>
              <a:t>1. Sort meetings by their end time (and by start time if end times are the same).</a:t>
            </a:r>
          </a:p>
          <a:p>
            <a:pPr algn="ctr"/>
            <a:r>
              <a:rPr lang="en-US" altLang="ko-KR" dirty="0">
                <a:solidFill>
                  <a:schemeClr val="tx1"/>
                </a:solidFill>
              </a:rPr>
              <a:t>2. Select meetings sequentially, ensuring the start time of the current meeting is after the previous meeting's end time.</a:t>
            </a:r>
          </a:p>
          <a:p>
            <a:pPr algn="ctr"/>
            <a:r>
              <a:rPr lang="en-US" altLang="ko-KR" dirty="0">
                <a:solidFill>
                  <a:schemeClr val="tx1"/>
                </a:solidFill>
              </a:rPr>
              <a:t>3. Update the end time for the next comparison.</a:t>
            </a:r>
          </a:p>
          <a:p>
            <a:pPr algn="ctr"/>
            <a:endParaRPr lang="en-US" altLang="ko-KR" dirty="0">
              <a:solidFill>
                <a:schemeClr val="tx1"/>
              </a:solidFill>
            </a:endParaRPr>
          </a:p>
          <a:p>
            <a:pPr algn="ctr"/>
            <a:r>
              <a:rPr lang="en-US" altLang="ko-KR" b="1" dirty="0">
                <a:solidFill>
                  <a:schemeClr val="tx1"/>
                </a:solidFill>
              </a:rPr>
              <a:t>Time Complexity:</a:t>
            </a:r>
          </a:p>
          <a:p>
            <a:pPr algn="ctr"/>
            <a:r>
              <a:rPr lang="en-US" altLang="ko-KR" dirty="0">
                <a:solidFill>
                  <a:schemeClr val="tx1"/>
                </a:solidFill>
              </a:rPr>
              <a:t> </a:t>
            </a:r>
            <a:r>
              <a:rPr lang="ko-KR" altLang="en-US" dirty="0">
                <a:solidFill>
                  <a:schemeClr val="tx1"/>
                </a:solidFill>
              </a:rPr>
              <a:t>𝑂</a:t>
            </a:r>
            <a:r>
              <a:rPr lang="en-US" altLang="ko-KR" dirty="0">
                <a:solidFill>
                  <a:schemeClr val="tx1"/>
                </a:solidFill>
              </a:rPr>
              <a:t>(</a:t>
            </a:r>
            <a:r>
              <a:rPr lang="ko-KR" altLang="en-US" dirty="0">
                <a:solidFill>
                  <a:schemeClr val="tx1"/>
                </a:solidFill>
              </a:rPr>
              <a:t>𝑁</a:t>
            </a:r>
            <a:r>
              <a:rPr lang="en-US" altLang="ko-KR" dirty="0">
                <a:solidFill>
                  <a:schemeClr val="tx1"/>
                </a:solidFill>
              </a:rPr>
              <a:t>log⁡</a:t>
            </a:r>
            <a:r>
              <a:rPr lang="ko-KR" altLang="en-US" dirty="0">
                <a:solidFill>
                  <a:schemeClr val="tx1"/>
                </a:solidFill>
              </a:rPr>
              <a:t>𝑁</a:t>
            </a:r>
            <a:r>
              <a:rPr lang="en-US" altLang="ko-KR" dirty="0">
                <a:solidFill>
                  <a:schemeClr val="tx1"/>
                </a:solidFill>
              </a:rPr>
              <a:t>)for sorting and </a:t>
            </a:r>
            <a:r>
              <a:rPr lang="ko-KR" altLang="en-US" dirty="0">
                <a:solidFill>
                  <a:schemeClr val="tx1"/>
                </a:solidFill>
              </a:rPr>
              <a:t>𝑂</a:t>
            </a:r>
            <a:r>
              <a:rPr lang="en-US" altLang="ko-KR" dirty="0">
                <a:solidFill>
                  <a:schemeClr val="tx1"/>
                </a:solidFill>
              </a:rPr>
              <a:t>(</a:t>
            </a:r>
            <a:r>
              <a:rPr lang="ko-KR" altLang="en-US" dirty="0">
                <a:solidFill>
                  <a:schemeClr val="tx1"/>
                </a:solidFill>
              </a:rPr>
              <a:t>𝑁</a:t>
            </a:r>
            <a:r>
              <a:rPr lang="en-US" altLang="ko-KR" dirty="0">
                <a:solidFill>
                  <a:schemeClr val="tx1"/>
                </a:solidFill>
              </a:rPr>
              <a:t>) for selection, </a:t>
            </a:r>
          </a:p>
          <a:p>
            <a:pPr algn="ctr"/>
            <a:r>
              <a:rPr lang="en-US" altLang="ko-KR" dirty="0">
                <a:solidFill>
                  <a:schemeClr val="tx1"/>
                </a:solidFill>
              </a:rPr>
              <a:t>resulting in </a:t>
            </a:r>
            <a:r>
              <a:rPr lang="ko-KR" altLang="en-US" dirty="0">
                <a:solidFill>
                  <a:schemeClr val="tx1"/>
                </a:solidFill>
              </a:rPr>
              <a:t>𝑂</a:t>
            </a:r>
            <a:r>
              <a:rPr lang="en-US" altLang="ko-KR" dirty="0">
                <a:solidFill>
                  <a:schemeClr val="tx1"/>
                </a:solidFill>
              </a:rPr>
              <a:t>(</a:t>
            </a:r>
            <a:r>
              <a:rPr lang="ko-KR" altLang="en-US" dirty="0">
                <a:solidFill>
                  <a:schemeClr val="tx1"/>
                </a:solidFill>
              </a:rPr>
              <a:t>𝑁</a:t>
            </a:r>
            <a:r>
              <a:rPr lang="en-US" altLang="ko-KR" dirty="0">
                <a:solidFill>
                  <a:schemeClr val="tx1"/>
                </a:solidFill>
              </a:rPr>
              <a:t>log⁡</a:t>
            </a:r>
            <a:r>
              <a:rPr lang="ko-KR" altLang="en-US" dirty="0">
                <a:solidFill>
                  <a:schemeClr val="tx1"/>
                </a:solidFill>
              </a:rPr>
              <a:t>𝑁</a:t>
            </a:r>
            <a:r>
              <a:rPr lang="en-US" altLang="ko-KR" dirty="0">
                <a:solidFill>
                  <a:schemeClr val="tx1"/>
                </a:solidFill>
              </a:rPr>
              <a:t>).</a:t>
            </a:r>
          </a:p>
          <a:p>
            <a:pPr algn="ctr"/>
            <a:endParaRPr lang="en-US" altLang="ko-KR" dirty="0">
              <a:solidFill>
                <a:schemeClr val="tx1"/>
              </a:solidFill>
            </a:endParaRPr>
          </a:p>
          <a:p>
            <a:pPr algn="ctr"/>
            <a:r>
              <a:rPr lang="en-US" altLang="ko-KR" b="1" dirty="0">
                <a:solidFill>
                  <a:schemeClr val="tx1"/>
                </a:solidFill>
              </a:rPr>
              <a:t>Features:</a:t>
            </a:r>
          </a:p>
          <a:p>
            <a:pPr algn="ctr"/>
            <a:r>
              <a:rPr lang="en-US" altLang="ko-KR" dirty="0">
                <a:solidFill>
                  <a:schemeClr val="tx1"/>
                </a:solidFill>
              </a:rPr>
              <a:t>Optimality is guaranteed due to the problem's greedy choice property and optimal substructure.</a:t>
            </a:r>
          </a:p>
          <a:p>
            <a:pPr algn="ctr"/>
            <a:r>
              <a:rPr lang="en-US" altLang="ko-KR" dirty="0">
                <a:solidFill>
                  <a:schemeClr val="tx1"/>
                </a:solidFill>
              </a:rPr>
              <a:t>Simple, efficient, and guarantees the correct solution.</a:t>
            </a:r>
            <a:endParaRPr lang="ko-KR" altLang="en-US" dirty="0">
              <a:solidFill>
                <a:schemeClr val="tx1"/>
              </a:solidFill>
            </a:endParaRPr>
          </a:p>
        </p:txBody>
      </p:sp>
      <p:grpSp>
        <p:nvGrpSpPr>
          <p:cNvPr id="11" name="그룹 10">
            <a:extLst>
              <a:ext uri="{FF2B5EF4-FFF2-40B4-BE49-F238E27FC236}">
                <a16:creationId xmlns:a16="http://schemas.microsoft.com/office/drawing/2014/main" id="{70C5F99F-3DA7-7015-1BCD-D20AE12CA954}"/>
              </a:ext>
            </a:extLst>
          </p:cNvPr>
          <p:cNvGrpSpPr/>
          <p:nvPr/>
        </p:nvGrpSpPr>
        <p:grpSpPr>
          <a:xfrm>
            <a:off x="10280034" y="2400300"/>
            <a:ext cx="6646461" cy="6396308"/>
            <a:chOff x="1314848" y="3467069"/>
            <a:chExt cx="5385860" cy="1841608"/>
          </a:xfrm>
          <a:solidFill>
            <a:srgbClr val="F4F3F3"/>
          </a:solidFill>
        </p:grpSpPr>
        <p:sp>
          <p:nvSpPr>
            <p:cNvPr id="15" name="사각형: 둥근 모서리 14">
              <a:extLst>
                <a:ext uri="{FF2B5EF4-FFF2-40B4-BE49-F238E27FC236}">
                  <a16:creationId xmlns:a16="http://schemas.microsoft.com/office/drawing/2014/main" id="{818D2BC9-AAF0-6E7A-FEB0-F9A7DCDDB4D8}"/>
                </a:ext>
              </a:extLst>
            </p:cNvPr>
            <p:cNvSpPr/>
            <p:nvPr/>
          </p:nvSpPr>
          <p:spPr>
            <a:xfrm>
              <a:off x="1314848" y="3479877"/>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A70F55F0-AD51-8DA9-A89A-07D224857BF2}"/>
                </a:ext>
              </a:extLst>
            </p:cNvPr>
            <p:cNvSpPr/>
            <p:nvPr/>
          </p:nvSpPr>
          <p:spPr>
            <a:xfrm>
              <a:off x="1390420" y="3467069"/>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TextBox 13">
            <a:extLst>
              <a:ext uri="{FF2B5EF4-FFF2-40B4-BE49-F238E27FC236}">
                <a16:creationId xmlns:a16="http://schemas.microsoft.com/office/drawing/2014/main" id="{AD366977-5C6F-0662-6C0F-0AB456D3CC6C}"/>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2</a:t>
            </a:r>
          </a:p>
        </p:txBody>
      </p:sp>
      <p:sp>
        <p:nvSpPr>
          <p:cNvPr id="6" name="TextBox 10">
            <a:extLst>
              <a:ext uri="{FF2B5EF4-FFF2-40B4-BE49-F238E27FC236}">
                <a16:creationId xmlns:a16="http://schemas.microsoft.com/office/drawing/2014/main" id="{05CCE3C7-4DD6-7036-5406-D6828D32290A}"/>
              </a:ext>
            </a:extLst>
          </p:cNvPr>
          <p:cNvSpPr txBox="1"/>
          <p:nvPr/>
        </p:nvSpPr>
        <p:spPr>
          <a:xfrm>
            <a:off x="2901287" y="2595127"/>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sp>
        <p:nvSpPr>
          <p:cNvPr id="7" name="TextBox 10">
            <a:extLst>
              <a:ext uri="{FF2B5EF4-FFF2-40B4-BE49-F238E27FC236}">
                <a16:creationId xmlns:a16="http://schemas.microsoft.com/office/drawing/2014/main" id="{9334D17C-B5AA-99FE-88B8-2DAEA2EC1016}"/>
              </a:ext>
            </a:extLst>
          </p:cNvPr>
          <p:cNvSpPr txBox="1"/>
          <p:nvPr/>
        </p:nvSpPr>
        <p:spPr>
          <a:xfrm>
            <a:off x="12191999" y="2589565"/>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DP</a:t>
            </a:r>
          </a:p>
        </p:txBody>
      </p:sp>
      <p:sp>
        <p:nvSpPr>
          <p:cNvPr id="12" name="TextBox 13">
            <a:extLst>
              <a:ext uri="{FF2B5EF4-FFF2-40B4-BE49-F238E27FC236}">
                <a16:creationId xmlns:a16="http://schemas.microsoft.com/office/drawing/2014/main" id="{0540F8DA-B549-A4BD-866E-44F291932B9E}"/>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2.2</a:t>
            </a:r>
            <a:endParaRPr lang="en-US" sz="10000" b="0" i="0" u="none" strike="noStrike" dirty="0">
              <a:solidFill>
                <a:srgbClr val="11359A"/>
              </a:solidFill>
              <a:latin typeface="Oswald SemiBold"/>
            </a:endParaRPr>
          </a:p>
        </p:txBody>
      </p:sp>
      <p:sp>
        <p:nvSpPr>
          <p:cNvPr id="23" name="TextBox 22">
            <a:extLst>
              <a:ext uri="{FF2B5EF4-FFF2-40B4-BE49-F238E27FC236}">
                <a16:creationId xmlns:a16="http://schemas.microsoft.com/office/drawing/2014/main" id="{3979B2F4-0FFE-1C82-12E1-CB89CA83BAEF}"/>
              </a:ext>
            </a:extLst>
          </p:cNvPr>
          <p:cNvSpPr txBox="1"/>
          <p:nvPr/>
        </p:nvSpPr>
        <p:spPr>
          <a:xfrm>
            <a:off x="10830494" y="3452194"/>
            <a:ext cx="5638799" cy="4247317"/>
          </a:xfrm>
          <a:prstGeom prst="rect">
            <a:avLst/>
          </a:prstGeom>
          <a:noFill/>
        </p:spPr>
        <p:txBody>
          <a:bodyPr wrap="square">
            <a:spAutoFit/>
          </a:bodyPr>
          <a:lstStyle/>
          <a:p>
            <a:pPr algn="ctr"/>
            <a:r>
              <a:rPr lang="en-US" altLang="ko-KR" b="1" dirty="0"/>
              <a:t>Steps:</a:t>
            </a:r>
          </a:p>
          <a:p>
            <a:pPr marL="342900" indent="-342900" algn="ctr">
              <a:buAutoNum type="arabicPeriod"/>
            </a:pPr>
            <a:r>
              <a:rPr lang="en-US" altLang="ko-KR" dirty="0"/>
              <a:t>Define </a:t>
            </a:r>
            <a:r>
              <a:rPr lang="ko-KR" altLang="en-US" dirty="0"/>
              <a:t>𝑑𝑝</a:t>
            </a:r>
            <a:r>
              <a:rPr lang="en-US" altLang="ko-KR" dirty="0"/>
              <a:t>[</a:t>
            </a:r>
            <a:r>
              <a:rPr lang="ko-KR" altLang="en-US" dirty="0"/>
              <a:t>𝑖</a:t>
            </a:r>
            <a:r>
              <a:rPr lang="en-US" altLang="ko-KR" dirty="0"/>
              <a:t>] as the maximum number of meetings </a:t>
            </a:r>
          </a:p>
          <a:p>
            <a:pPr algn="ctr"/>
            <a:r>
              <a:rPr lang="en-US" altLang="ko-KR" dirty="0"/>
              <a:t>that can be selected from the first </a:t>
            </a:r>
            <a:r>
              <a:rPr lang="ko-KR" altLang="en-US" dirty="0"/>
              <a:t>𝑖</a:t>
            </a:r>
            <a:r>
              <a:rPr lang="en-US" altLang="ko-KR" dirty="0"/>
              <a:t> meetings.</a:t>
            </a:r>
          </a:p>
          <a:p>
            <a:pPr algn="ctr"/>
            <a:r>
              <a:rPr lang="en-US" altLang="ko-KR" dirty="0"/>
              <a:t>2. Use the recurrence relation </a:t>
            </a:r>
            <a:r>
              <a:rPr lang="ko-KR" altLang="en-US" dirty="0"/>
              <a:t>𝑑𝑝</a:t>
            </a:r>
            <a:r>
              <a:rPr lang="en-US" altLang="ko-KR" dirty="0"/>
              <a:t>[</a:t>
            </a:r>
            <a:r>
              <a:rPr lang="ko-KR" altLang="en-US" dirty="0"/>
              <a:t>𝑖</a:t>
            </a:r>
            <a:r>
              <a:rPr lang="en-US" altLang="ko-KR" dirty="0"/>
              <a:t>]=max⁡(</a:t>
            </a:r>
            <a:r>
              <a:rPr lang="ko-KR" altLang="en-US" dirty="0"/>
              <a:t>𝑑𝑝</a:t>
            </a:r>
            <a:r>
              <a:rPr lang="en-US" altLang="ko-KR" dirty="0"/>
              <a:t>[</a:t>
            </a:r>
            <a:r>
              <a:rPr lang="ko-KR" altLang="en-US" dirty="0"/>
              <a:t>𝑖−</a:t>
            </a:r>
            <a:r>
              <a:rPr lang="en-US" altLang="ko-KR" dirty="0"/>
              <a:t>1],</a:t>
            </a:r>
            <a:r>
              <a:rPr lang="ko-KR" altLang="en-US" dirty="0"/>
              <a:t>𝑑𝑝</a:t>
            </a:r>
            <a:r>
              <a:rPr lang="en-US" altLang="ko-KR" dirty="0"/>
              <a:t>[</a:t>
            </a:r>
            <a:r>
              <a:rPr lang="ko-KR" altLang="en-US" dirty="0"/>
              <a:t>𝑘</a:t>
            </a:r>
            <a:r>
              <a:rPr lang="en-US" altLang="ko-KR" dirty="0"/>
              <a:t>]+1) , where </a:t>
            </a:r>
            <a:r>
              <a:rPr lang="ko-KR" altLang="en-US" dirty="0"/>
              <a:t>𝑘</a:t>
            </a:r>
            <a:r>
              <a:rPr lang="en-US" altLang="ko-KR" dirty="0"/>
              <a:t> is the index of the last non-overlapping meeting.</a:t>
            </a:r>
          </a:p>
          <a:p>
            <a:pPr algn="ctr"/>
            <a:r>
              <a:rPr lang="en-US" altLang="ko-KR" dirty="0"/>
              <a:t>3. Compute </a:t>
            </a:r>
            <a:r>
              <a:rPr lang="ko-KR" altLang="en-US" dirty="0"/>
              <a:t>𝑑𝑝</a:t>
            </a:r>
            <a:r>
              <a:rPr lang="en-US" altLang="ko-KR" dirty="0"/>
              <a:t>[</a:t>
            </a:r>
            <a:r>
              <a:rPr lang="ko-KR" altLang="en-US" dirty="0"/>
              <a:t>𝑖</a:t>
            </a:r>
            <a:r>
              <a:rPr lang="en-US" altLang="ko-KR" dirty="0"/>
              <a:t>] for all </a:t>
            </a:r>
            <a:r>
              <a:rPr lang="ko-KR" altLang="en-US" dirty="0"/>
              <a:t>𝑖</a:t>
            </a:r>
            <a:r>
              <a:rPr lang="en-US" altLang="ko-KR" dirty="0"/>
              <a:t>.</a:t>
            </a:r>
          </a:p>
          <a:p>
            <a:pPr algn="ctr"/>
            <a:endParaRPr lang="en-US" altLang="ko-KR" dirty="0"/>
          </a:p>
          <a:p>
            <a:pPr algn="ctr"/>
            <a:r>
              <a:rPr lang="en-US" altLang="ko-KR" b="1" dirty="0"/>
              <a:t>Time Complexity:</a:t>
            </a:r>
          </a:p>
          <a:p>
            <a:pPr algn="ctr"/>
            <a:r>
              <a:rPr lang="en-US" altLang="ko-KR" dirty="0"/>
              <a:t> </a:t>
            </a:r>
            <a:r>
              <a:rPr lang="ko-KR" altLang="en-US" dirty="0"/>
              <a:t>𝑂</a:t>
            </a:r>
            <a:r>
              <a:rPr lang="en-US" altLang="ko-KR" dirty="0"/>
              <a:t>(</a:t>
            </a:r>
            <a:r>
              <a:rPr lang="ko-KR" altLang="en-US" dirty="0"/>
              <a:t>𝑁</a:t>
            </a:r>
            <a:r>
              <a:rPr lang="en-US" altLang="ko-KR" dirty="0"/>
              <a:t>^2) due to overlap checks </a:t>
            </a:r>
          </a:p>
          <a:p>
            <a:pPr algn="ctr"/>
            <a:r>
              <a:rPr lang="en-US" altLang="ko-KR" dirty="0"/>
              <a:t>(or </a:t>
            </a:r>
            <a:r>
              <a:rPr lang="ko-KR" altLang="en-US" dirty="0"/>
              <a:t>𝑂</a:t>
            </a:r>
            <a:r>
              <a:rPr lang="en-US" altLang="ko-KR" dirty="0"/>
              <a:t>(</a:t>
            </a:r>
            <a:r>
              <a:rPr lang="ko-KR" altLang="en-US" dirty="0"/>
              <a:t>𝑁</a:t>
            </a:r>
            <a:r>
              <a:rPr lang="en-US" altLang="ko-KR" dirty="0"/>
              <a:t>log⁡</a:t>
            </a:r>
            <a:r>
              <a:rPr lang="ko-KR" altLang="en-US" dirty="0"/>
              <a:t>𝑁</a:t>
            </a:r>
            <a:r>
              <a:rPr lang="en-US" altLang="ko-KR" dirty="0"/>
              <a:t>)with binary search).</a:t>
            </a:r>
          </a:p>
          <a:p>
            <a:pPr algn="ctr"/>
            <a:endParaRPr lang="en-US" altLang="ko-KR" dirty="0"/>
          </a:p>
          <a:p>
            <a:pPr algn="ctr"/>
            <a:r>
              <a:rPr lang="en-US" altLang="ko-KR" b="1" dirty="0"/>
              <a:t>Features:</a:t>
            </a:r>
          </a:p>
          <a:p>
            <a:pPr algn="ctr"/>
            <a:r>
              <a:rPr lang="en-US" altLang="ko-KR" dirty="0"/>
              <a:t>Considers all possible combinations, making it slower and more memory-intensive than the greedy approach.</a:t>
            </a:r>
            <a:endParaRPr lang="ko-KR" altLang="en-US" dirty="0"/>
          </a:p>
        </p:txBody>
      </p:sp>
      <p:sp>
        <p:nvSpPr>
          <p:cNvPr id="27" name="TextBox 26">
            <a:extLst>
              <a:ext uri="{FF2B5EF4-FFF2-40B4-BE49-F238E27FC236}">
                <a16:creationId xmlns:a16="http://schemas.microsoft.com/office/drawing/2014/main" id="{14646B53-9ADC-8232-F549-9990E6C26010}"/>
              </a:ext>
            </a:extLst>
          </p:cNvPr>
          <p:cNvSpPr txBox="1"/>
          <p:nvPr/>
        </p:nvSpPr>
        <p:spPr>
          <a:xfrm>
            <a:off x="4436658" y="8932114"/>
            <a:ext cx="9355540" cy="923330"/>
          </a:xfrm>
          <a:prstGeom prst="rect">
            <a:avLst/>
          </a:prstGeom>
          <a:noFill/>
        </p:spPr>
        <p:txBody>
          <a:bodyPr wrap="square">
            <a:spAutoFit/>
          </a:bodyPr>
          <a:lstStyle/>
          <a:p>
            <a:pPr algn="ctr"/>
            <a:r>
              <a:rPr lang="en-US" altLang="ko-KR" b="1" dirty="0"/>
              <a:t>The greedy algorithm is better suited for this problem due to its simplicity and efficiency, as the problem satisfies both the greedy choice property and optimal substructure. DP is unnecessary and overcomplicated in this case.</a:t>
            </a:r>
            <a:endParaRPr lang="ko-KR" altLang="en-US" b="1" dirty="0"/>
          </a:p>
        </p:txBody>
      </p:sp>
    </p:spTree>
    <p:extLst>
      <p:ext uri="{BB962C8B-B14F-4D97-AF65-F5344CB8AC3E}">
        <p14:creationId xmlns:p14="http://schemas.microsoft.com/office/powerpoint/2010/main" val="3273937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F5138-773A-0B55-7BFF-CC04915A331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5F0A859-9AD0-28FC-E406-36EA73DED957}"/>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B0651E16-E9F5-AD05-A9DF-97C4BAF3CDA0}"/>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D0A16E04-717E-B67F-4794-9B088198D96A}"/>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B1780B8A-433D-7E48-DE2A-D2D52419B9C2}"/>
              </a:ext>
            </a:extLst>
          </p:cNvPr>
          <p:cNvSpPr txBox="1"/>
          <p:nvPr/>
        </p:nvSpPr>
        <p:spPr>
          <a:xfrm>
            <a:off x="2495550" y="876300"/>
            <a:ext cx="139700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CONSLUSION OF THE COMPARISON BETWEEN THE TWO ALGORITHMS</a:t>
            </a:r>
          </a:p>
        </p:txBody>
      </p:sp>
      <p:sp>
        <p:nvSpPr>
          <p:cNvPr id="4" name="사각형: 둥근 모서리 3">
            <a:extLst>
              <a:ext uri="{FF2B5EF4-FFF2-40B4-BE49-F238E27FC236}">
                <a16:creationId xmlns:a16="http://schemas.microsoft.com/office/drawing/2014/main" id="{266AC358-B7A8-BFB2-69D7-8BDD41CB4546}"/>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F8912A7E-5795-2D73-021E-E7D79CEE1225}"/>
              </a:ext>
            </a:extLst>
          </p:cNvPr>
          <p:cNvSpPr/>
          <p:nvPr/>
        </p:nvSpPr>
        <p:spPr>
          <a:xfrm>
            <a:off x="1371600" y="270510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400" b="1" dirty="0">
                <a:solidFill>
                  <a:schemeClr val="tx1"/>
                </a:solidFill>
              </a:rPr>
              <a:t>When Greedy is Efficient:</a:t>
            </a:r>
          </a:p>
          <a:p>
            <a:endParaRPr lang="en-US" altLang="ko-KR" sz="2400" b="1" dirty="0">
              <a:solidFill>
                <a:schemeClr val="tx1"/>
              </a:solidFill>
            </a:endParaRPr>
          </a:p>
          <a:p>
            <a:r>
              <a:rPr lang="en-US" altLang="ko-KR" sz="2400" b="1" dirty="0">
                <a:solidFill>
                  <a:schemeClr val="tx1"/>
                </a:solidFill>
              </a:rPr>
              <a:t>1. Simple optimal substructure:</a:t>
            </a:r>
            <a:r>
              <a:rPr lang="en-US" altLang="ko-KR" sz="2400" dirty="0">
                <a:solidFill>
                  <a:schemeClr val="tx1"/>
                </a:solidFill>
              </a:rPr>
              <a:t> Local optimal   choices directly lead to the global optimal solution.</a:t>
            </a:r>
          </a:p>
          <a:p>
            <a:r>
              <a:rPr lang="en-US" altLang="ko-KR" sz="2400" b="1" dirty="0">
                <a:solidFill>
                  <a:schemeClr val="tx1"/>
                </a:solidFill>
              </a:rPr>
              <a:t>2. Sequential problem-solving:</a:t>
            </a:r>
            <a:r>
              <a:rPr lang="en-US" altLang="ko-KR" sz="2400" dirty="0">
                <a:solidFill>
                  <a:schemeClr val="tx1"/>
                </a:solidFill>
              </a:rPr>
              <a:t> Decisions are final and don’t require backtracking.</a:t>
            </a:r>
          </a:p>
          <a:p>
            <a:r>
              <a:rPr lang="en-US" altLang="ko-KR" sz="2400" b="1" dirty="0">
                <a:solidFill>
                  <a:schemeClr val="tx1"/>
                </a:solidFill>
              </a:rPr>
              <a:t>3. Intuitive problem-solving:</a:t>
            </a:r>
            <a:r>
              <a:rPr lang="en-US" altLang="ko-KR" sz="2400" dirty="0">
                <a:solidFill>
                  <a:schemeClr val="tx1"/>
                </a:solidFill>
              </a:rPr>
              <a:t> No complex state tracking or redundant calculations are needed.</a:t>
            </a:r>
          </a:p>
        </p:txBody>
      </p:sp>
      <p:grpSp>
        <p:nvGrpSpPr>
          <p:cNvPr id="11" name="그룹 10">
            <a:extLst>
              <a:ext uri="{FF2B5EF4-FFF2-40B4-BE49-F238E27FC236}">
                <a16:creationId xmlns:a16="http://schemas.microsoft.com/office/drawing/2014/main" id="{D8846C06-7159-8955-17BD-68D603A31CC2}"/>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D0E07874-CAA7-ABCB-343A-C15A79194AC4}"/>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AFF30837-E4AD-B192-C763-38744EF2E8E5}"/>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TextBox 13">
            <a:extLst>
              <a:ext uri="{FF2B5EF4-FFF2-40B4-BE49-F238E27FC236}">
                <a16:creationId xmlns:a16="http://schemas.microsoft.com/office/drawing/2014/main" id="{9CC6C3E9-0E44-3DEC-AA7A-6BD03A30CC57}"/>
              </a:ext>
            </a:extLst>
          </p:cNvPr>
          <p:cNvSpPr txBox="1"/>
          <p:nvPr/>
        </p:nvSpPr>
        <p:spPr>
          <a:xfrm>
            <a:off x="381000" y="266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3</a:t>
            </a:r>
            <a:endParaRPr lang="en-US" sz="10000" b="0" i="0" u="none" strike="noStrike" dirty="0">
              <a:solidFill>
                <a:srgbClr val="11359A"/>
              </a:solidFill>
              <a:latin typeface="Oswald SemiBold"/>
            </a:endParaRPr>
          </a:p>
        </p:txBody>
      </p:sp>
      <p:sp>
        <p:nvSpPr>
          <p:cNvPr id="7" name="TextBox 6">
            <a:extLst>
              <a:ext uri="{FF2B5EF4-FFF2-40B4-BE49-F238E27FC236}">
                <a16:creationId xmlns:a16="http://schemas.microsoft.com/office/drawing/2014/main" id="{F50C5940-9344-FD5F-F7BF-7C35F48C7EE5}"/>
              </a:ext>
            </a:extLst>
          </p:cNvPr>
          <p:cNvSpPr txBox="1"/>
          <p:nvPr/>
        </p:nvSpPr>
        <p:spPr>
          <a:xfrm>
            <a:off x="10780954" y="3924300"/>
            <a:ext cx="5717691" cy="3785652"/>
          </a:xfrm>
          <a:prstGeom prst="rect">
            <a:avLst/>
          </a:prstGeom>
          <a:noFill/>
        </p:spPr>
        <p:txBody>
          <a:bodyPr wrap="square">
            <a:spAutoFit/>
          </a:bodyPr>
          <a:lstStyle/>
          <a:p>
            <a:r>
              <a:rPr lang="en-US" altLang="ko-KR" sz="2400" b="1" dirty="0"/>
              <a:t>When DP is Efficient:</a:t>
            </a:r>
          </a:p>
          <a:p>
            <a:endParaRPr lang="en-US" altLang="ko-KR" sz="2400" b="1" dirty="0"/>
          </a:p>
          <a:p>
            <a:r>
              <a:rPr lang="en-US" altLang="ko-KR" sz="2400" b="1" dirty="0"/>
              <a:t>1. Overlapping subproblems:</a:t>
            </a:r>
            <a:r>
              <a:rPr lang="en-US" altLang="ko-KR" sz="2400" dirty="0"/>
              <a:t> The same calculations are repeated multiple times.</a:t>
            </a:r>
          </a:p>
          <a:p>
            <a:r>
              <a:rPr lang="en-US" altLang="ko-KR" sz="2400" b="1" dirty="0"/>
              <a:t>2. Complex optimal substructure:</a:t>
            </a:r>
            <a:r>
              <a:rPr lang="en-US" altLang="ko-KR" sz="2400" dirty="0"/>
              <a:t> Exploring all possibilities is necessary to find the best solution.</a:t>
            </a:r>
          </a:p>
          <a:p>
            <a:r>
              <a:rPr lang="en-US" altLang="ko-KR" sz="2400" b="1" dirty="0"/>
              <a:t>3. Dependence on past states:</a:t>
            </a:r>
            <a:r>
              <a:rPr lang="en-US" altLang="ko-KR" sz="2400" dirty="0"/>
              <a:t> Current decisions rely on results from multiple previous states.</a:t>
            </a:r>
          </a:p>
        </p:txBody>
      </p:sp>
    </p:spTree>
    <p:extLst>
      <p:ext uri="{BB962C8B-B14F-4D97-AF65-F5344CB8AC3E}">
        <p14:creationId xmlns:p14="http://schemas.microsoft.com/office/powerpoint/2010/main" val="4139140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id="{68158B9B-5D16-E86B-CF70-FF11A6AF9A8C}"/>
              </a:ext>
            </a:extLst>
          </p:cNvPr>
          <p:cNvGrpSpPr/>
          <p:nvPr/>
        </p:nvGrpSpPr>
        <p:grpSpPr>
          <a:xfrm>
            <a:off x="12106510" y="2846137"/>
            <a:ext cx="5310288" cy="5652168"/>
            <a:chOff x="1376596" y="3622843"/>
            <a:chExt cx="5310288" cy="1828800"/>
          </a:xfrm>
          <a:solidFill>
            <a:srgbClr val="F4F3F3"/>
          </a:solidFill>
        </p:grpSpPr>
        <p:sp>
          <p:nvSpPr>
            <p:cNvPr id="26" name="사각형: 둥근 모서리 25">
              <a:extLst>
                <a:ext uri="{FF2B5EF4-FFF2-40B4-BE49-F238E27FC236}">
                  <a16:creationId xmlns:a16="http://schemas.microsoft.com/office/drawing/2014/main" id="{C316268B-5E08-A881-8AE6-4CFB469390F6}"/>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27" name="사각형: 둥근 모서리 26">
              <a:extLst>
                <a:ext uri="{FF2B5EF4-FFF2-40B4-BE49-F238E27FC236}">
                  <a16:creationId xmlns:a16="http://schemas.microsoft.com/office/drawing/2014/main" id="{A9940A4A-FA22-B9D5-4C6A-D9510B66619B}"/>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2" name="그룹 21">
            <a:extLst>
              <a:ext uri="{FF2B5EF4-FFF2-40B4-BE49-F238E27FC236}">
                <a16:creationId xmlns:a16="http://schemas.microsoft.com/office/drawing/2014/main" id="{31831EBD-AD4E-1594-BE7A-48970FAD176D}"/>
              </a:ext>
            </a:extLst>
          </p:cNvPr>
          <p:cNvGrpSpPr/>
          <p:nvPr/>
        </p:nvGrpSpPr>
        <p:grpSpPr>
          <a:xfrm>
            <a:off x="6361573" y="2846137"/>
            <a:ext cx="5310288" cy="5652168"/>
            <a:chOff x="1376596" y="3622843"/>
            <a:chExt cx="5310288" cy="1828800"/>
          </a:xfrm>
          <a:solidFill>
            <a:srgbClr val="F4F3F3"/>
          </a:solidFill>
        </p:grpSpPr>
        <p:sp>
          <p:nvSpPr>
            <p:cNvPr id="23" name="사각형: 둥근 모서리 22">
              <a:extLst>
                <a:ext uri="{FF2B5EF4-FFF2-40B4-BE49-F238E27FC236}">
                  <a16:creationId xmlns:a16="http://schemas.microsoft.com/office/drawing/2014/main" id="{CFFDF37D-E013-190D-EB40-8CFAF57D01FB}"/>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24" name="사각형: 둥근 모서리 23">
              <a:extLst>
                <a:ext uri="{FF2B5EF4-FFF2-40B4-BE49-F238E27FC236}">
                  <a16:creationId xmlns:a16="http://schemas.microsoft.com/office/drawing/2014/main" id="{670E033B-F8A3-3B2F-1AAE-71FC46001F97}"/>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8" name="그룹 17">
            <a:extLst>
              <a:ext uri="{FF2B5EF4-FFF2-40B4-BE49-F238E27FC236}">
                <a16:creationId xmlns:a16="http://schemas.microsoft.com/office/drawing/2014/main" id="{4E91862E-2615-A537-9FFC-93A4C422F407}"/>
              </a:ext>
            </a:extLst>
          </p:cNvPr>
          <p:cNvGrpSpPr/>
          <p:nvPr/>
        </p:nvGrpSpPr>
        <p:grpSpPr>
          <a:xfrm>
            <a:off x="580541" y="2850816"/>
            <a:ext cx="5310288" cy="5652168"/>
            <a:chOff x="1376596" y="3622843"/>
            <a:chExt cx="5310288" cy="1828800"/>
          </a:xfrm>
          <a:solidFill>
            <a:srgbClr val="F4F3F3"/>
          </a:solidFill>
        </p:grpSpPr>
        <p:sp>
          <p:nvSpPr>
            <p:cNvPr id="16" name="사각형: 둥근 모서리 15">
              <a:extLst>
                <a:ext uri="{FF2B5EF4-FFF2-40B4-BE49-F238E27FC236}">
                  <a16:creationId xmlns:a16="http://schemas.microsoft.com/office/drawing/2014/main" id="{89C821D6-9BBD-EA26-56FA-3BDB540763EB}"/>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7" name="사각형: 둥근 모서리 16">
              <a:extLst>
                <a:ext uri="{FF2B5EF4-FFF2-40B4-BE49-F238E27FC236}">
                  <a16:creationId xmlns:a16="http://schemas.microsoft.com/office/drawing/2014/main" id="{4FD7D747-E896-9A04-9E94-6EDAB3D24438}"/>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 name="Group 2"/>
          <p:cNvGrpSpPr/>
          <p:nvPr/>
        </p:nvGrpSpPr>
        <p:grpSpPr>
          <a:xfrm>
            <a:off x="2147483647" y="2147483647"/>
            <a:ext cx="2147483647" cy="2147483647"/>
            <a:chOff x="0" y="0"/>
            <a:chExt cx="0" cy="0"/>
          </a:xfrm>
        </p:grpSpPr>
      </p:grpSp>
      <p:grpSp>
        <p:nvGrpSpPr>
          <p:cNvPr id="5" name="Group 5"/>
          <p:cNvGrpSpPr/>
          <p:nvPr/>
        </p:nvGrpSpPr>
        <p:grpSpPr>
          <a:xfrm>
            <a:off x="2147483647" y="2147483647"/>
            <a:ext cx="2147483647" cy="2147483647"/>
            <a:chOff x="0" y="0"/>
            <a:chExt cx="0" cy="0"/>
          </a:xfrm>
        </p:grpSpPr>
      </p:grpSp>
      <p:sp>
        <p:nvSpPr>
          <p:cNvPr id="9" name="TextBox 9"/>
          <p:cNvSpPr txBox="1"/>
          <p:nvPr/>
        </p:nvSpPr>
        <p:spPr>
          <a:xfrm>
            <a:off x="6617139" y="4914900"/>
            <a:ext cx="4763061" cy="3229757"/>
          </a:xfrm>
          <a:prstGeom prst="rect">
            <a:avLst/>
          </a:prstGeom>
        </p:spPr>
        <p:txBody>
          <a:bodyPr lIns="0" tIns="0" rIns="0" bIns="0" rtlCol="0" anchor="ctr"/>
          <a:lstStyle/>
          <a:p>
            <a:pPr lvl="0" algn="l">
              <a:lnSpc>
                <a:spcPct val="124499"/>
              </a:lnSpc>
            </a:pPr>
            <a:r>
              <a:rPr lang="en-US" b="0" i="0" u="none" strike="noStrike" dirty="0">
                <a:solidFill>
                  <a:srgbClr val="000000"/>
                </a:solidFill>
                <a:latin typeface="Pretendard SemiBold"/>
              </a:rPr>
              <a:t>-</a:t>
            </a:r>
            <a:r>
              <a:rPr lang="en-US" b="0" i="0" u="none" strike="noStrike" dirty="0">
                <a:solidFill>
                  <a:srgbClr val="000000"/>
                </a:solidFill>
                <a:latin typeface="Pretendard Light"/>
              </a:rPr>
              <a:t> FIRST ISSUE</a:t>
            </a:r>
          </a:p>
          <a:p>
            <a:pPr marL="285750" lvl="0" indent="-285750" algn="l">
              <a:lnSpc>
                <a:spcPct val="124499"/>
              </a:lnSpc>
              <a:buFontTx/>
              <a:buChar char="-"/>
            </a:pPr>
            <a:r>
              <a:rPr lang="en-US" b="0" i="0" u="none" strike="noStrike" dirty="0">
                <a:solidFill>
                  <a:srgbClr val="000000"/>
                </a:solidFill>
                <a:latin typeface="Pretendard Light"/>
              </a:rPr>
              <a:t> SOLUTION CODE</a:t>
            </a:r>
            <a:r>
              <a:rPr lang="en-US" dirty="0">
                <a:solidFill>
                  <a:srgbClr val="000000"/>
                </a:solidFill>
                <a:latin typeface="Pretendard Light"/>
              </a:rPr>
              <a:t>S</a:t>
            </a:r>
            <a:r>
              <a:rPr lang="en-US" b="0" i="0" u="none" strike="noStrike" dirty="0">
                <a:solidFill>
                  <a:srgbClr val="000000"/>
                </a:solidFill>
                <a:latin typeface="Pretendard Light"/>
              </a:rPr>
              <a:t> FOR TWO DIFFERENT </a:t>
            </a:r>
            <a:r>
              <a:rPr lang="en-US" altLang="ko-KR" b="0" i="0" u="none" strike="noStrike" dirty="0">
                <a:solidFill>
                  <a:srgbClr val="000000"/>
                </a:solidFill>
                <a:latin typeface="Pretendard Light"/>
              </a:rPr>
              <a:t>ALGORITHMS </a:t>
            </a:r>
          </a:p>
          <a:p>
            <a:pPr marL="285750" lvl="0" indent="-285750" algn="l">
              <a:lnSpc>
                <a:spcPct val="124499"/>
              </a:lnSpc>
              <a:buFontTx/>
              <a:buChar char="-"/>
            </a:pPr>
            <a:r>
              <a:rPr lang="en-US" altLang="ko-KR" b="0" i="0" u="none" strike="noStrike" dirty="0">
                <a:solidFill>
                  <a:srgbClr val="000000"/>
                </a:solidFill>
                <a:latin typeface="Pretendard Light"/>
              </a:rPr>
              <a:t>COMPARISON OF TWO</a:t>
            </a:r>
            <a:r>
              <a:rPr lang="en-US" altLang="ko-KR" dirty="0">
                <a:solidFill>
                  <a:srgbClr val="000000"/>
                </a:solidFill>
                <a:latin typeface="Pretendard Light"/>
              </a:rPr>
              <a:t> </a:t>
            </a:r>
            <a:r>
              <a:rPr lang="en-US" altLang="ko-KR" b="0" i="0" u="none" strike="noStrike" dirty="0">
                <a:solidFill>
                  <a:srgbClr val="000000"/>
                </a:solidFill>
                <a:latin typeface="Pretendard Light"/>
              </a:rPr>
              <a:t>ALGORITHMS</a:t>
            </a:r>
          </a:p>
          <a:p>
            <a:pPr marL="285750" lvl="0" indent="-285750" algn="l">
              <a:lnSpc>
                <a:spcPct val="124499"/>
              </a:lnSpc>
              <a:buFontTx/>
              <a:buChar char="-"/>
            </a:pPr>
            <a:endParaRPr lang="en-US" b="0" i="0" u="none" strike="noStrike" dirty="0">
              <a:solidFill>
                <a:srgbClr val="000000"/>
              </a:solidFill>
              <a:latin typeface="Pretendard Light"/>
            </a:endParaRPr>
          </a:p>
          <a:p>
            <a:pPr lvl="0" algn="l">
              <a:lnSpc>
                <a:spcPct val="124499"/>
              </a:lnSpc>
            </a:pPr>
            <a:r>
              <a:rPr lang="en-US" dirty="0">
                <a:solidFill>
                  <a:srgbClr val="000000"/>
                </a:solidFill>
                <a:latin typeface="Pretendard SemiBold"/>
              </a:rPr>
              <a:t>-</a:t>
            </a:r>
            <a:r>
              <a:rPr lang="en-US" b="0" i="0" u="none" strike="noStrike" dirty="0">
                <a:solidFill>
                  <a:srgbClr val="000000"/>
                </a:solidFill>
                <a:latin typeface="Pretendard Light"/>
              </a:rPr>
              <a:t> SECOND </a:t>
            </a:r>
            <a:r>
              <a:rPr lang="en-US" dirty="0">
                <a:solidFill>
                  <a:srgbClr val="000000"/>
                </a:solidFill>
                <a:latin typeface="Pretendard Light"/>
              </a:rPr>
              <a:t>ISSUE</a:t>
            </a:r>
            <a:endParaRPr lang="en-US" b="0" i="0" u="none" strike="noStrike" dirty="0">
              <a:solidFill>
                <a:srgbClr val="000000"/>
              </a:solidFill>
              <a:latin typeface="Pretendard Light"/>
            </a:endParaRPr>
          </a:p>
          <a:p>
            <a:pPr marL="285750" lvl="0" indent="-285750" algn="l">
              <a:lnSpc>
                <a:spcPct val="124499"/>
              </a:lnSpc>
              <a:buFontTx/>
              <a:buChar char="-"/>
            </a:pPr>
            <a:r>
              <a:rPr lang="en-US" altLang="ko-KR" b="0" i="0" u="none" strike="noStrike" dirty="0">
                <a:solidFill>
                  <a:srgbClr val="000000"/>
                </a:solidFill>
                <a:latin typeface="Pretendard Light"/>
              </a:rPr>
              <a:t>SOLUTION CODE</a:t>
            </a:r>
            <a:r>
              <a:rPr lang="en-US" altLang="ko-KR" dirty="0">
                <a:solidFill>
                  <a:srgbClr val="000000"/>
                </a:solidFill>
                <a:latin typeface="Pretendard Light"/>
              </a:rPr>
              <a:t>S</a:t>
            </a:r>
            <a:r>
              <a:rPr lang="en-US" altLang="ko-KR" b="0" i="0" u="none" strike="noStrike" dirty="0">
                <a:solidFill>
                  <a:srgbClr val="000000"/>
                </a:solidFill>
                <a:latin typeface="Pretendard Light"/>
              </a:rPr>
              <a:t> FOR TWO DIFFERENT ALGORITHMS </a:t>
            </a:r>
          </a:p>
          <a:p>
            <a:pPr marL="285750" indent="-285750">
              <a:lnSpc>
                <a:spcPct val="124499"/>
              </a:lnSpc>
              <a:buFontTx/>
              <a:buChar char="-"/>
            </a:pPr>
            <a:r>
              <a:rPr lang="en-US" altLang="ko-KR" b="0" i="0" u="none" strike="noStrike" dirty="0">
                <a:solidFill>
                  <a:srgbClr val="000000"/>
                </a:solidFill>
                <a:latin typeface="Pretendard Light"/>
              </a:rPr>
              <a:t>COMPARISON OF TWO</a:t>
            </a:r>
            <a:r>
              <a:rPr lang="en-US" altLang="ko-KR" dirty="0">
                <a:solidFill>
                  <a:srgbClr val="000000"/>
                </a:solidFill>
                <a:latin typeface="Pretendard Light"/>
              </a:rPr>
              <a:t> </a:t>
            </a:r>
            <a:r>
              <a:rPr lang="en-US" altLang="ko-KR" b="0" i="0" u="none" strike="noStrike" dirty="0">
                <a:solidFill>
                  <a:srgbClr val="000000"/>
                </a:solidFill>
                <a:latin typeface="Pretendard Light"/>
              </a:rPr>
              <a:t>ALGORITHMS</a:t>
            </a:r>
            <a:endParaRPr lang="en-US" b="0" i="0" u="none" strike="noStrike" dirty="0">
              <a:solidFill>
                <a:srgbClr val="000000"/>
              </a:solidFill>
              <a:latin typeface="Pretendard Light"/>
            </a:endParaRPr>
          </a:p>
        </p:txBody>
      </p:sp>
      <p:sp>
        <p:nvSpPr>
          <p:cNvPr id="10" name="TextBox 10"/>
          <p:cNvSpPr txBox="1"/>
          <p:nvPr/>
        </p:nvSpPr>
        <p:spPr>
          <a:xfrm>
            <a:off x="871202" y="5962650"/>
            <a:ext cx="4930574" cy="1498600"/>
          </a:xfrm>
          <a:prstGeom prst="rect">
            <a:avLst/>
          </a:prstGeom>
        </p:spPr>
        <p:txBody>
          <a:bodyPr lIns="0" tIns="0" rIns="0" bIns="0" rtlCol="0" anchor="ctr"/>
          <a:lstStyle/>
          <a:p>
            <a:pPr lvl="0" algn="l">
              <a:lnSpc>
                <a:spcPct val="124499"/>
              </a:lnSpc>
            </a:pPr>
            <a:r>
              <a:rPr lang="en-US" b="1" dirty="0">
                <a:solidFill>
                  <a:srgbClr val="000000"/>
                </a:solidFill>
                <a:latin typeface="Pretendard Light"/>
              </a:rPr>
              <a:t>-</a:t>
            </a:r>
            <a:r>
              <a:rPr lang="en-US" b="0" i="0" u="none" strike="noStrike" dirty="0">
                <a:solidFill>
                  <a:srgbClr val="000000"/>
                </a:solidFill>
                <a:latin typeface="Pretendard Light"/>
              </a:rPr>
              <a:t> REASON FOR CHOOSING A TOPIC</a:t>
            </a:r>
          </a:p>
          <a:p>
            <a:pPr lvl="0" algn="l">
              <a:lnSpc>
                <a:spcPct val="124499"/>
              </a:lnSpc>
            </a:pPr>
            <a:r>
              <a:rPr lang="en-US" b="1" dirty="0">
                <a:solidFill>
                  <a:srgbClr val="000000"/>
                </a:solidFill>
                <a:latin typeface="Pretendard Light"/>
              </a:rPr>
              <a:t>- </a:t>
            </a:r>
            <a:r>
              <a:rPr lang="en-US" dirty="0">
                <a:solidFill>
                  <a:srgbClr val="000000"/>
                </a:solidFill>
                <a:latin typeface="Pretendard Light"/>
              </a:rPr>
              <a:t>EXPLANATION OF THE </a:t>
            </a:r>
            <a:r>
              <a:rPr lang="en-US" b="0" i="0" u="none" strike="noStrike" dirty="0">
                <a:solidFill>
                  <a:srgbClr val="000000"/>
                </a:solidFill>
                <a:latin typeface="Pretendard Light"/>
              </a:rPr>
              <a:t>GREEDY ALGORITHM</a:t>
            </a:r>
          </a:p>
          <a:p>
            <a:pPr lvl="0" algn="l">
              <a:lnSpc>
                <a:spcPct val="124499"/>
              </a:lnSpc>
            </a:pPr>
            <a:r>
              <a:rPr lang="en-US" dirty="0">
                <a:solidFill>
                  <a:srgbClr val="000000"/>
                </a:solidFill>
                <a:latin typeface="Pretendard SemiBold"/>
              </a:rPr>
              <a:t>- </a:t>
            </a:r>
            <a:r>
              <a:rPr lang="en-US" b="0" i="0" u="none" strike="noStrike" dirty="0">
                <a:solidFill>
                  <a:srgbClr val="000000"/>
                </a:solidFill>
                <a:latin typeface="Pretendard Light"/>
              </a:rPr>
              <a:t>EXPLANATION OF THE DYNAMIC PROGRAMMING</a:t>
            </a:r>
          </a:p>
        </p:txBody>
      </p:sp>
      <p:sp>
        <p:nvSpPr>
          <p:cNvPr id="13" name="TextBox 13"/>
          <p:cNvSpPr txBox="1"/>
          <p:nvPr/>
        </p:nvSpPr>
        <p:spPr>
          <a:xfrm>
            <a:off x="1374291" y="30861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
        <p:nvSpPr>
          <p:cNvPr id="14" name="TextBox 14"/>
          <p:cNvSpPr txBox="1"/>
          <p:nvPr/>
        </p:nvSpPr>
        <p:spPr>
          <a:xfrm>
            <a:off x="3924300" y="914400"/>
            <a:ext cx="10439400" cy="1066800"/>
          </a:xfrm>
          <a:prstGeom prst="rect">
            <a:avLst/>
          </a:prstGeom>
        </p:spPr>
        <p:txBody>
          <a:bodyPr lIns="0" tIns="0" rIns="0" bIns="0" rtlCol="0" anchor="ctr"/>
          <a:lstStyle/>
          <a:p>
            <a:pPr lvl="0" algn="ctr">
              <a:lnSpc>
                <a:spcPct val="83000"/>
              </a:lnSpc>
            </a:pPr>
            <a:r>
              <a:rPr lang="en-US" sz="6000" b="0" i="0" u="none" strike="noStrike" spc="-100">
                <a:solidFill>
                  <a:srgbClr val="11359A"/>
                </a:solidFill>
                <a:latin typeface="Pretendard Bold"/>
              </a:rPr>
              <a:t>CONTENTS</a:t>
            </a:r>
          </a:p>
        </p:txBody>
      </p:sp>
      <p:sp>
        <p:nvSpPr>
          <p:cNvPr id="15" name="TextBox 15"/>
          <p:cNvSpPr txBox="1"/>
          <p:nvPr/>
        </p:nvSpPr>
        <p:spPr>
          <a:xfrm>
            <a:off x="17106900" y="9512300"/>
            <a:ext cx="444500" cy="241300"/>
          </a:xfrm>
          <a:prstGeom prst="rect">
            <a:avLst/>
          </a:prstGeom>
        </p:spPr>
        <p:txBody>
          <a:bodyPr lIns="0" tIns="0" rIns="0" bIns="0" rtlCol="0" anchor="ctr"/>
          <a:lstStyle/>
          <a:p>
            <a:pPr lvl="0" algn="r">
              <a:lnSpc>
                <a:spcPct val="99600"/>
              </a:lnSpc>
            </a:pPr>
            <a:r>
              <a:rPr lang="en-US" sz="1400" b="0" i="0" u="none" strike="noStrike">
                <a:solidFill>
                  <a:srgbClr val="000000">
                    <a:alpha val="40000"/>
                  </a:srgbClr>
                </a:solidFill>
                <a:latin typeface="Pretendard Bold"/>
              </a:rPr>
              <a:t>02</a:t>
            </a:r>
          </a:p>
        </p:txBody>
      </p:sp>
      <p:pic>
        <p:nvPicPr>
          <p:cNvPr id="28" name="Picture 8">
            <a:extLst>
              <a:ext uri="{FF2B5EF4-FFF2-40B4-BE49-F238E27FC236}">
                <a16:creationId xmlns:a16="http://schemas.microsoft.com/office/drawing/2014/main" id="{C56032D1-D432-4F25-ED85-568A065173FD}"/>
              </a:ext>
            </a:extLst>
          </p:cNvPr>
          <p:cNvPicPr>
            <a:picLocks noChangeAspect="1"/>
          </p:cNvPicPr>
          <p:nvPr/>
        </p:nvPicPr>
        <p:blipFill>
          <a:blip r:embed="rId2"/>
          <a:stretch>
            <a:fillRect/>
          </a:stretch>
        </p:blipFill>
        <p:spPr>
          <a:xfrm rot="16200000">
            <a:off x="1562100" y="8534400"/>
            <a:ext cx="482600" cy="1511300"/>
          </a:xfrm>
          <a:prstGeom prst="rect">
            <a:avLst/>
          </a:prstGeom>
        </p:spPr>
      </p:pic>
      <p:pic>
        <p:nvPicPr>
          <p:cNvPr id="29" name="Picture 9">
            <a:extLst>
              <a:ext uri="{FF2B5EF4-FFF2-40B4-BE49-F238E27FC236}">
                <a16:creationId xmlns:a16="http://schemas.microsoft.com/office/drawing/2014/main" id="{EC1CC188-360D-3367-7AEC-80BD211075E9}"/>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32" name="TextBox 9">
            <a:extLst>
              <a:ext uri="{FF2B5EF4-FFF2-40B4-BE49-F238E27FC236}">
                <a16:creationId xmlns:a16="http://schemas.microsoft.com/office/drawing/2014/main" id="{501B8CE6-7695-87F8-DEA6-1B0D02B84057}"/>
              </a:ext>
            </a:extLst>
          </p:cNvPr>
          <p:cNvSpPr txBox="1"/>
          <p:nvPr/>
        </p:nvSpPr>
        <p:spPr>
          <a:xfrm>
            <a:off x="12634124" y="4972050"/>
            <a:ext cx="4470400" cy="2489200"/>
          </a:xfrm>
          <a:prstGeom prst="rect">
            <a:avLst/>
          </a:prstGeom>
        </p:spPr>
        <p:txBody>
          <a:bodyPr lIns="0" tIns="0" rIns="0" bIns="0" rtlCol="0" anchor="ctr"/>
          <a:lstStyle/>
          <a:p>
            <a:pPr marL="285750" lvl="0" indent="-285750" algn="l">
              <a:lnSpc>
                <a:spcPct val="124499"/>
              </a:lnSpc>
              <a:buFontTx/>
              <a:buChar char="-"/>
            </a:pPr>
            <a:r>
              <a:rPr lang="en-US" b="0" i="0" u="none" strike="noStrike" dirty="0">
                <a:solidFill>
                  <a:srgbClr val="000000"/>
                </a:solidFill>
                <a:latin typeface="Pretendard Light"/>
              </a:rPr>
              <a:t>CONSLUSION OF THE COMPARISON BETWEEN THE TWO ALGORITHMS</a:t>
            </a:r>
          </a:p>
        </p:txBody>
      </p:sp>
      <p:sp>
        <p:nvSpPr>
          <p:cNvPr id="38" name="TextBox 13">
            <a:extLst>
              <a:ext uri="{FF2B5EF4-FFF2-40B4-BE49-F238E27FC236}">
                <a16:creationId xmlns:a16="http://schemas.microsoft.com/office/drawing/2014/main" id="{216DC8C4-5135-34D4-8186-808F77448600}"/>
              </a:ext>
            </a:extLst>
          </p:cNvPr>
          <p:cNvSpPr txBox="1"/>
          <p:nvPr/>
        </p:nvSpPr>
        <p:spPr>
          <a:xfrm>
            <a:off x="12695947" y="30861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3</a:t>
            </a:r>
            <a:endParaRPr lang="en-US" sz="10000" b="0" i="0" u="none" strike="noStrike" dirty="0">
              <a:solidFill>
                <a:srgbClr val="11359A"/>
              </a:solidFill>
              <a:latin typeface="Oswald SemiBold"/>
            </a:endParaRPr>
          </a:p>
        </p:txBody>
      </p:sp>
      <p:sp>
        <p:nvSpPr>
          <p:cNvPr id="41" name="TextBox 13">
            <a:extLst>
              <a:ext uri="{FF2B5EF4-FFF2-40B4-BE49-F238E27FC236}">
                <a16:creationId xmlns:a16="http://schemas.microsoft.com/office/drawing/2014/main" id="{E1D77057-B842-9184-E1C6-AAE4D3252FFD}"/>
              </a:ext>
            </a:extLst>
          </p:cNvPr>
          <p:cNvSpPr txBox="1"/>
          <p:nvPr/>
        </p:nvSpPr>
        <p:spPr>
          <a:xfrm>
            <a:off x="7062654" y="30861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4E2A1-67EA-A8B6-A94E-460A6EFD287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335C8AF-5842-A28B-B053-98BD477844D1}"/>
              </a:ext>
            </a:extLst>
          </p:cNvPr>
          <p:cNvGrpSpPr/>
          <p:nvPr/>
        </p:nvGrpSpPr>
        <p:grpSpPr>
          <a:xfrm>
            <a:off x="2147483647" y="2147483647"/>
            <a:ext cx="2147483647" cy="2147483647"/>
            <a:chOff x="0" y="0"/>
            <a:chExt cx="0" cy="0"/>
          </a:xfrm>
        </p:grpSpPr>
      </p:grpSp>
      <p:pic>
        <p:nvPicPr>
          <p:cNvPr id="3" name="Picture 3">
            <a:extLst>
              <a:ext uri="{FF2B5EF4-FFF2-40B4-BE49-F238E27FC236}">
                <a16:creationId xmlns:a16="http://schemas.microsoft.com/office/drawing/2014/main" id="{53F29A88-3CCD-47B4-3041-9CD82527EB1E}"/>
              </a:ext>
            </a:extLst>
          </p:cNvPr>
          <p:cNvPicPr>
            <a:picLocks noChangeAspect="1"/>
          </p:cNvPicPr>
          <p:nvPr/>
        </p:nvPicPr>
        <p:blipFill>
          <a:blip r:embed="rId2">
            <a:alphaModFix amt="70000"/>
          </a:blip>
          <a:stretch>
            <a:fillRect/>
          </a:stretch>
        </p:blipFill>
        <p:spPr>
          <a:xfrm>
            <a:off x="9829800" y="2641600"/>
            <a:ext cx="8661400" cy="8877300"/>
          </a:xfrm>
          <a:prstGeom prst="rect">
            <a:avLst/>
          </a:prstGeom>
          <a:effectLst>
            <a:outerShdw blurRad="466322" dist="133161" dir="1800000">
              <a:srgbClr val="000000">
                <a:alpha val="10000"/>
              </a:srgbClr>
            </a:outerShdw>
          </a:effectLst>
        </p:spPr>
      </p:pic>
      <p:pic>
        <p:nvPicPr>
          <p:cNvPr id="4" name="Picture 4">
            <a:extLst>
              <a:ext uri="{FF2B5EF4-FFF2-40B4-BE49-F238E27FC236}">
                <a16:creationId xmlns:a16="http://schemas.microsoft.com/office/drawing/2014/main" id="{824CD164-DC54-0939-D997-9C7838056FDC}"/>
              </a:ext>
            </a:extLst>
          </p:cNvPr>
          <p:cNvPicPr>
            <a:picLocks noChangeAspect="1"/>
          </p:cNvPicPr>
          <p:nvPr/>
        </p:nvPicPr>
        <p:blipFill>
          <a:blip r:embed="rId2">
            <a:alphaModFix amt="70000"/>
          </a:blip>
          <a:stretch>
            <a:fillRect/>
          </a:stretch>
        </p:blipFill>
        <p:spPr>
          <a:xfrm>
            <a:off x="9842500" y="2641600"/>
            <a:ext cx="8661400" cy="8877300"/>
          </a:xfrm>
          <a:prstGeom prst="rect">
            <a:avLst/>
          </a:prstGeom>
          <a:effectLst>
            <a:outerShdw blurRad="466322" dist="199741" dir="12600000">
              <a:srgbClr val="FFFFFF">
                <a:alpha val="50000"/>
              </a:srgbClr>
            </a:outerShdw>
          </a:effectLst>
        </p:spPr>
      </p:pic>
      <p:grpSp>
        <p:nvGrpSpPr>
          <p:cNvPr id="5" name="Group 5">
            <a:extLst>
              <a:ext uri="{FF2B5EF4-FFF2-40B4-BE49-F238E27FC236}">
                <a16:creationId xmlns:a16="http://schemas.microsoft.com/office/drawing/2014/main" id="{7406D79A-8872-C415-1C6A-D1576B505006}"/>
              </a:ext>
            </a:extLst>
          </p:cNvPr>
          <p:cNvGrpSpPr/>
          <p:nvPr/>
        </p:nvGrpSpPr>
        <p:grpSpPr>
          <a:xfrm>
            <a:off x="2147483647" y="2147483647"/>
            <a:ext cx="2147483647" cy="2147483647"/>
            <a:chOff x="0" y="0"/>
            <a:chExt cx="0" cy="0"/>
          </a:xfrm>
        </p:grpSpPr>
      </p:grpSp>
      <p:pic>
        <p:nvPicPr>
          <p:cNvPr id="6" name="Picture 6">
            <a:extLst>
              <a:ext uri="{FF2B5EF4-FFF2-40B4-BE49-F238E27FC236}">
                <a16:creationId xmlns:a16="http://schemas.microsoft.com/office/drawing/2014/main" id="{C699882F-27CD-93A3-C4AD-4083F1AE056D}"/>
              </a:ext>
            </a:extLst>
          </p:cNvPr>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42716" dir="1800000">
              <a:srgbClr val="000000">
                <a:alpha val="10000"/>
              </a:srgbClr>
            </a:outerShdw>
          </a:effectLst>
        </p:spPr>
      </p:pic>
      <p:pic>
        <p:nvPicPr>
          <p:cNvPr id="7" name="Picture 7">
            <a:extLst>
              <a:ext uri="{FF2B5EF4-FFF2-40B4-BE49-F238E27FC236}">
                <a16:creationId xmlns:a16="http://schemas.microsoft.com/office/drawing/2014/main" id="{9203FC76-4188-845F-0C0E-9B7D4B48F2A2}"/>
              </a:ext>
            </a:extLst>
          </p:cNvPr>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64074" dir="12600000">
              <a:srgbClr val="FFFFFF">
                <a:alpha val="60000"/>
              </a:srgbClr>
            </a:outerShdw>
          </a:effectLst>
        </p:spPr>
      </p:pic>
      <p:sp>
        <p:nvSpPr>
          <p:cNvPr id="10" name="TextBox 10">
            <a:extLst>
              <a:ext uri="{FF2B5EF4-FFF2-40B4-BE49-F238E27FC236}">
                <a16:creationId xmlns:a16="http://schemas.microsoft.com/office/drawing/2014/main" id="{D3F0F8A3-B665-102A-2421-9DD779DDDD1D}"/>
              </a:ext>
            </a:extLst>
          </p:cNvPr>
          <p:cNvSpPr txBox="1"/>
          <p:nvPr/>
        </p:nvSpPr>
        <p:spPr>
          <a:xfrm>
            <a:off x="3924300" y="914400"/>
            <a:ext cx="10439400" cy="1066800"/>
          </a:xfrm>
          <a:prstGeom prst="rect">
            <a:avLst/>
          </a:prstGeom>
        </p:spPr>
        <p:txBody>
          <a:bodyPr lIns="0" tIns="0" rIns="0" bIns="0" rtlCol="0" anchor="ctr"/>
          <a:lstStyle/>
          <a:p>
            <a:pPr lvl="0" algn="ctr">
              <a:lnSpc>
                <a:spcPct val="83000"/>
              </a:lnSpc>
            </a:pPr>
            <a:r>
              <a:rPr lang="en-US" sz="6000" b="0" i="0" u="none" strike="noStrike" spc="-100" dirty="0" err="1">
                <a:solidFill>
                  <a:srgbClr val="11359A"/>
                </a:solidFill>
                <a:latin typeface="Pretendard Bold"/>
              </a:rPr>
              <a:t>Github</a:t>
            </a:r>
            <a:endParaRPr lang="en-US" sz="6000" b="0" i="0" u="none" strike="noStrike" spc="-100" dirty="0">
              <a:solidFill>
                <a:srgbClr val="11359A"/>
              </a:solidFill>
              <a:latin typeface="Pretendard Bold"/>
            </a:endParaRPr>
          </a:p>
        </p:txBody>
      </p:sp>
      <p:sp>
        <p:nvSpPr>
          <p:cNvPr id="11" name="TextBox 11">
            <a:extLst>
              <a:ext uri="{FF2B5EF4-FFF2-40B4-BE49-F238E27FC236}">
                <a16:creationId xmlns:a16="http://schemas.microsoft.com/office/drawing/2014/main" id="{69AAD3AA-EB95-9243-58A9-2F717A96DE01}"/>
              </a:ext>
            </a:extLst>
          </p:cNvPr>
          <p:cNvSpPr txBox="1"/>
          <p:nvPr/>
        </p:nvSpPr>
        <p:spPr>
          <a:xfrm>
            <a:off x="17132300" y="9499600"/>
            <a:ext cx="279400" cy="241300"/>
          </a:xfrm>
          <a:prstGeom prst="rect">
            <a:avLst/>
          </a:prstGeom>
        </p:spPr>
        <p:txBody>
          <a:bodyPr lIns="0" tIns="0" rIns="0" bIns="0" rtlCol="0" anchor="ctr"/>
          <a:lstStyle/>
          <a:p>
            <a:pPr lvl="0" algn="r">
              <a:lnSpc>
                <a:spcPct val="99600"/>
              </a:lnSpc>
            </a:pPr>
            <a:r>
              <a:rPr lang="en-US" sz="1400" b="0" i="0" u="none" strike="noStrike">
                <a:solidFill>
                  <a:srgbClr val="000000">
                    <a:alpha val="40000"/>
                  </a:srgbClr>
                </a:solidFill>
                <a:latin typeface="Pretendard Bold"/>
              </a:rPr>
              <a:t>05</a:t>
            </a:r>
          </a:p>
        </p:txBody>
      </p:sp>
      <p:sp>
        <p:nvSpPr>
          <p:cNvPr id="12" name="TextBox 11">
            <a:extLst>
              <a:ext uri="{FF2B5EF4-FFF2-40B4-BE49-F238E27FC236}">
                <a16:creationId xmlns:a16="http://schemas.microsoft.com/office/drawing/2014/main" id="{189364E4-4932-3F0D-C822-E280D8C47334}"/>
              </a:ext>
            </a:extLst>
          </p:cNvPr>
          <p:cNvSpPr txBox="1"/>
          <p:nvPr/>
        </p:nvSpPr>
        <p:spPr>
          <a:xfrm>
            <a:off x="381000" y="9647166"/>
            <a:ext cx="5791200" cy="369332"/>
          </a:xfrm>
          <a:prstGeom prst="rect">
            <a:avLst/>
          </a:prstGeom>
          <a:noFill/>
        </p:spPr>
        <p:txBody>
          <a:bodyPr wrap="square" rtlCol="0">
            <a:spAutoFit/>
          </a:bodyPr>
          <a:lstStyle/>
          <a:p>
            <a:r>
              <a:rPr lang="en-US" altLang="ko-KR" dirty="0"/>
              <a:t>https://www.acmicpc.net/problem/1931</a:t>
            </a:r>
            <a:endParaRPr lang="ko-KR" altLang="en-US" dirty="0"/>
          </a:p>
        </p:txBody>
      </p:sp>
      <p:grpSp>
        <p:nvGrpSpPr>
          <p:cNvPr id="13" name="그룹 12">
            <a:extLst>
              <a:ext uri="{FF2B5EF4-FFF2-40B4-BE49-F238E27FC236}">
                <a16:creationId xmlns:a16="http://schemas.microsoft.com/office/drawing/2014/main" id="{735BAD39-054B-9157-4568-676DC6053213}"/>
              </a:ext>
            </a:extLst>
          </p:cNvPr>
          <p:cNvGrpSpPr/>
          <p:nvPr/>
        </p:nvGrpSpPr>
        <p:grpSpPr>
          <a:xfrm>
            <a:off x="2838450" y="2882900"/>
            <a:ext cx="13531849" cy="5652168"/>
            <a:chOff x="1376596" y="3622843"/>
            <a:chExt cx="5482666" cy="1828800"/>
          </a:xfrm>
          <a:solidFill>
            <a:srgbClr val="F5F4F3"/>
          </a:solidFill>
        </p:grpSpPr>
        <p:sp>
          <p:nvSpPr>
            <p:cNvPr id="14" name="사각형: 둥근 모서리 13">
              <a:extLst>
                <a:ext uri="{FF2B5EF4-FFF2-40B4-BE49-F238E27FC236}">
                  <a16:creationId xmlns:a16="http://schemas.microsoft.com/office/drawing/2014/main" id="{603A89FF-8A5C-4CAD-40A8-B5E662C7E508}"/>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5" name="사각형: 둥근 모서리 14">
              <a:extLst>
                <a:ext uri="{FF2B5EF4-FFF2-40B4-BE49-F238E27FC236}">
                  <a16:creationId xmlns:a16="http://schemas.microsoft.com/office/drawing/2014/main" id="{631130F9-FE18-DDDB-96C4-8291179B6968}"/>
                </a:ext>
              </a:extLst>
            </p:cNvPr>
            <p:cNvSpPr/>
            <p:nvPr/>
          </p:nvSpPr>
          <p:spPr>
            <a:xfrm>
              <a:off x="1548975" y="3895875"/>
              <a:ext cx="5310287" cy="969599"/>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3200" dirty="0">
                  <a:solidFill>
                    <a:schemeClr val="tx1"/>
                  </a:solidFill>
                  <a:hlinkClick r:id="rId4"/>
                </a:rPr>
                <a:t>https://github.com/flying-adventure/algorithm_termproject</a:t>
              </a:r>
              <a:endParaRPr lang="ko-KR" altLang="en-US" sz="3200" dirty="0">
                <a:solidFill>
                  <a:schemeClr val="tx1"/>
                </a:solidFill>
              </a:endParaRPr>
            </a:p>
          </p:txBody>
        </p:sp>
      </p:grpSp>
      <p:sp>
        <p:nvSpPr>
          <p:cNvPr id="9" name="TextBox 9">
            <a:extLst>
              <a:ext uri="{FF2B5EF4-FFF2-40B4-BE49-F238E27FC236}">
                <a16:creationId xmlns:a16="http://schemas.microsoft.com/office/drawing/2014/main" id="{E0779E83-2A84-3B98-0C21-734C8A467D86}"/>
              </a:ext>
            </a:extLst>
          </p:cNvPr>
          <p:cNvSpPr txBox="1"/>
          <p:nvPr/>
        </p:nvSpPr>
        <p:spPr>
          <a:xfrm>
            <a:off x="3581400" y="3683000"/>
            <a:ext cx="11125200" cy="4279900"/>
          </a:xfrm>
          <a:prstGeom prst="rect">
            <a:avLst/>
          </a:prstGeom>
        </p:spPr>
        <p:txBody>
          <a:bodyPr lIns="0" tIns="0" rIns="0" bIns="0" rtlCol="0" anchor="ctr"/>
          <a:lstStyle/>
          <a:p>
            <a:pPr lvl="0" algn="just">
              <a:lnSpc>
                <a:spcPct val="132800"/>
              </a:lnSpc>
            </a:pPr>
            <a:endParaRPr lang="en-US" sz="2000" b="0" i="0" u="none" strike="noStrike" dirty="0">
              <a:solidFill>
                <a:srgbClr val="000000"/>
              </a:solidFill>
              <a:latin typeface="Pretendard Light"/>
            </a:endParaRPr>
          </a:p>
        </p:txBody>
      </p:sp>
      <p:sp>
        <p:nvSpPr>
          <p:cNvPr id="18" name="TextBox 13">
            <a:extLst>
              <a:ext uri="{FF2B5EF4-FFF2-40B4-BE49-F238E27FC236}">
                <a16:creationId xmlns:a16="http://schemas.microsoft.com/office/drawing/2014/main" id="{B622FDFC-DF28-C8BD-20E1-D7632C153686}"/>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
        <p:nvSpPr>
          <p:cNvPr id="19" name="TextBox 13">
            <a:extLst>
              <a:ext uri="{FF2B5EF4-FFF2-40B4-BE49-F238E27FC236}">
                <a16:creationId xmlns:a16="http://schemas.microsoft.com/office/drawing/2014/main" id="{362307AF-F826-E888-77E7-A6FF0F7250DF}"/>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2.2</a:t>
            </a:r>
            <a:endParaRPr lang="en-US" sz="10000" b="0" i="0" u="none" strike="noStrike" dirty="0">
              <a:solidFill>
                <a:srgbClr val="11359A"/>
              </a:solidFill>
              <a:latin typeface="Oswald SemiBold"/>
            </a:endParaRPr>
          </a:p>
        </p:txBody>
      </p:sp>
    </p:spTree>
    <p:extLst>
      <p:ext uri="{BB962C8B-B14F-4D97-AF65-F5344CB8AC3E}">
        <p14:creationId xmlns:p14="http://schemas.microsoft.com/office/powerpoint/2010/main" val="2732533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7483647" y="2147483647"/>
            <a:ext cx="2147483647" cy="2147483647"/>
            <a:chOff x="0" y="0"/>
            <a:chExt cx="0" cy="0"/>
          </a:xfrm>
        </p:grpSpPr>
      </p:grpSp>
      <p:pic>
        <p:nvPicPr>
          <p:cNvPr id="3" name="Picture 3"/>
          <p:cNvPicPr>
            <a:picLocks noChangeAspect="1"/>
          </p:cNvPicPr>
          <p:nvPr/>
        </p:nvPicPr>
        <p:blipFill>
          <a:blip r:embed="rId2"/>
          <a:stretch>
            <a:fillRect/>
          </a:stretch>
        </p:blipFill>
        <p:spPr>
          <a:xfrm>
            <a:off x="9829800" y="2705100"/>
            <a:ext cx="8661400" cy="8877300"/>
          </a:xfrm>
          <a:prstGeom prst="rect">
            <a:avLst/>
          </a:prstGeom>
          <a:effectLst>
            <a:outerShdw blurRad="466322" dist="133161" dir="1800000">
              <a:srgbClr val="000000">
                <a:alpha val="10000"/>
              </a:srgbClr>
            </a:outerShdw>
          </a:effectLst>
        </p:spPr>
      </p:pic>
      <p:pic>
        <p:nvPicPr>
          <p:cNvPr id="4" name="Picture 4"/>
          <p:cNvPicPr>
            <a:picLocks noChangeAspect="1"/>
          </p:cNvPicPr>
          <p:nvPr/>
        </p:nvPicPr>
        <p:blipFill>
          <a:blip r:embed="rId2"/>
          <a:stretch>
            <a:fillRect/>
          </a:stretch>
        </p:blipFill>
        <p:spPr>
          <a:xfrm>
            <a:off x="9842500" y="2717800"/>
            <a:ext cx="8661400" cy="8877300"/>
          </a:xfrm>
          <a:prstGeom prst="rect">
            <a:avLst/>
          </a:prstGeom>
          <a:effectLst>
            <a:outerShdw blurRad="466322" dist="199741" dir="12600000">
              <a:srgbClr val="FFFFFF">
                <a:alpha val="50000"/>
              </a:srgbClr>
            </a:outerShdw>
          </a:effectLst>
        </p:spPr>
      </p:pic>
      <p:grpSp>
        <p:nvGrpSpPr>
          <p:cNvPr id="5" name="Group 5"/>
          <p:cNvGrpSpPr/>
          <p:nvPr/>
        </p:nvGrpSpPr>
        <p:grpSpPr>
          <a:xfrm>
            <a:off x="2147483647" y="2147483647"/>
            <a:ext cx="2147483647" cy="2147483647"/>
            <a:chOff x="0" y="0"/>
            <a:chExt cx="0" cy="0"/>
          </a:xfrm>
        </p:grpSpPr>
      </p:grpSp>
      <p:pic>
        <p:nvPicPr>
          <p:cNvPr id="6" name="Picture 6"/>
          <p:cNvPicPr>
            <a:picLocks noChangeAspect="1"/>
          </p:cNvPicPr>
          <p:nvPr/>
        </p:nvPicPr>
        <p:blipFill>
          <a:blip r:embed="rId3"/>
          <a:stretch>
            <a:fillRect/>
          </a:stretch>
        </p:blipFill>
        <p:spPr>
          <a:xfrm>
            <a:off x="1638300" y="1854200"/>
            <a:ext cx="2781300" cy="2844800"/>
          </a:xfrm>
          <a:prstGeom prst="rect">
            <a:avLst/>
          </a:prstGeom>
          <a:effectLst>
            <a:outerShdw blurRad="47986" dist="42716" dir="1800000">
              <a:srgbClr val="000000">
                <a:alpha val="10000"/>
              </a:srgbClr>
            </a:outerShdw>
          </a:effectLst>
        </p:spPr>
      </p:pic>
      <p:pic>
        <p:nvPicPr>
          <p:cNvPr id="7" name="Picture 7"/>
          <p:cNvPicPr>
            <a:picLocks noChangeAspect="1"/>
          </p:cNvPicPr>
          <p:nvPr/>
        </p:nvPicPr>
        <p:blipFill>
          <a:blip r:embed="rId3"/>
          <a:stretch>
            <a:fillRect/>
          </a:stretch>
        </p:blipFill>
        <p:spPr>
          <a:xfrm>
            <a:off x="1638300" y="1854200"/>
            <a:ext cx="2781300" cy="2844800"/>
          </a:xfrm>
          <a:prstGeom prst="rect">
            <a:avLst/>
          </a:prstGeom>
          <a:effectLst>
            <a:outerShdw blurRad="47986" dist="64074" dir="12600000">
              <a:srgbClr val="FFFFFF">
                <a:alpha val="60000"/>
              </a:srgbClr>
            </a:outerShdw>
          </a:effectLst>
        </p:spPr>
      </p:pic>
      <p:sp>
        <p:nvSpPr>
          <p:cNvPr id="8" name="TextBox 8"/>
          <p:cNvSpPr txBox="1"/>
          <p:nvPr/>
        </p:nvSpPr>
        <p:spPr>
          <a:xfrm>
            <a:off x="3568700" y="2844800"/>
            <a:ext cx="11150600" cy="4470400"/>
          </a:xfrm>
          <a:prstGeom prst="rect">
            <a:avLst/>
          </a:prstGeom>
        </p:spPr>
        <p:txBody>
          <a:bodyPr lIns="0" tIns="0" rIns="0" bIns="0" rtlCol="0" anchor="ctr"/>
          <a:lstStyle/>
          <a:p>
            <a:pPr lvl="0" algn="ctr">
              <a:lnSpc>
                <a:spcPct val="83000"/>
              </a:lnSpc>
            </a:pPr>
            <a:r>
              <a:rPr lang="en-US" sz="14700" b="0" i="0" u="none" strike="noStrike" spc="200">
                <a:solidFill>
                  <a:srgbClr val="000000"/>
                </a:solidFill>
                <a:latin typeface="Pretendard Bold"/>
              </a:rPr>
              <a:t>THANK YOU</a:t>
            </a:r>
          </a:p>
        </p:txBody>
      </p:sp>
      <p:pic>
        <p:nvPicPr>
          <p:cNvPr id="9" name="Picture 8">
            <a:extLst>
              <a:ext uri="{FF2B5EF4-FFF2-40B4-BE49-F238E27FC236}">
                <a16:creationId xmlns:a16="http://schemas.microsoft.com/office/drawing/2014/main" id="{79898E0A-06AB-A0F8-3ABC-897C0B9E20C7}"/>
              </a:ext>
            </a:extLst>
          </p:cNvPr>
          <p:cNvPicPr>
            <a:picLocks noChangeAspect="1"/>
          </p:cNvPicPr>
          <p:nvPr/>
        </p:nvPicPr>
        <p:blipFill>
          <a:blip r:embed="rId4"/>
          <a:stretch>
            <a:fillRect/>
          </a:stretch>
        </p:blipFill>
        <p:spPr>
          <a:xfrm rot="16200000">
            <a:off x="1562100" y="8534400"/>
            <a:ext cx="482600" cy="1511300"/>
          </a:xfrm>
          <a:prstGeom prst="rect">
            <a:avLst/>
          </a:prstGeom>
        </p:spPr>
      </p:pic>
      <p:pic>
        <p:nvPicPr>
          <p:cNvPr id="10" name="Picture 9">
            <a:extLst>
              <a:ext uri="{FF2B5EF4-FFF2-40B4-BE49-F238E27FC236}">
                <a16:creationId xmlns:a16="http://schemas.microsoft.com/office/drawing/2014/main" id="{1233246A-CD70-B62C-D3DF-FF3B20F3B0F6}"/>
              </a:ext>
            </a:extLst>
          </p:cNvPr>
          <p:cNvPicPr>
            <a:picLocks noChangeAspect="1"/>
          </p:cNvPicPr>
          <p:nvPr/>
        </p:nvPicPr>
        <p:blipFill>
          <a:blip r:embed="rId4"/>
          <a:stretch>
            <a:fillRect/>
          </a:stretch>
        </p:blipFill>
        <p:spPr>
          <a:xfrm>
            <a:off x="16764000" y="762000"/>
            <a:ext cx="482600" cy="15113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a:extLst>
              <a:ext uri="{FF2B5EF4-FFF2-40B4-BE49-F238E27FC236}">
                <a16:creationId xmlns:a16="http://schemas.microsoft.com/office/drawing/2014/main" id="{85E4BDED-55B2-6349-15CA-D7042181A726}"/>
              </a:ext>
            </a:extLst>
          </p:cNvPr>
          <p:cNvPicPr>
            <a:picLocks noChangeAspect="1"/>
          </p:cNvPicPr>
          <p:nvPr/>
        </p:nvPicPr>
        <p:blipFill>
          <a:blip r:embed="rId2">
            <a:alphaModFix amt="70000"/>
          </a:blip>
          <a:stretch>
            <a:fillRect/>
          </a:stretch>
        </p:blipFill>
        <p:spPr>
          <a:xfrm>
            <a:off x="9829800" y="2641600"/>
            <a:ext cx="8661400" cy="8877300"/>
          </a:xfrm>
          <a:prstGeom prst="rect">
            <a:avLst/>
          </a:prstGeom>
          <a:effectLst>
            <a:outerShdw blurRad="466322" dist="133161" dir="1800000">
              <a:srgbClr val="000000">
                <a:alpha val="10000"/>
              </a:srgbClr>
            </a:outerShdw>
          </a:effectLst>
        </p:spPr>
      </p:pic>
      <p:pic>
        <p:nvPicPr>
          <p:cNvPr id="23" name="Picture 4">
            <a:extLst>
              <a:ext uri="{FF2B5EF4-FFF2-40B4-BE49-F238E27FC236}">
                <a16:creationId xmlns:a16="http://schemas.microsoft.com/office/drawing/2014/main" id="{C7F791B7-DA33-439F-C5B0-493434609029}"/>
              </a:ext>
            </a:extLst>
          </p:cNvPr>
          <p:cNvPicPr>
            <a:picLocks noChangeAspect="1"/>
          </p:cNvPicPr>
          <p:nvPr/>
        </p:nvPicPr>
        <p:blipFill>
          <a:blip r:embed="rId2">
            <a:alphaModFix amt="70000"/>
          </a:blip>
          <a:stretch>
            <a:fillRect/>
          </a:stretch>
        </p:blipFill>
        <p:spPr>
          <a:xfrm>
            <a:off x="9842500" y="2641600"/>
            <a:ext cx="8661400" cy="8877300"/>
          </a:xfrm>
          <a:prstGeom prst="rect">
            <a:avLst/>
          </a:prstGeom>
          <a:effectLst>
            <a:outerShdw blurRad="466322" dist="199741" dir="12600000">
              <a:srgbClr val="FFFFFF">
                <a:alpha val="50000"/>
              </a:srgbClr>
            </a:outerShdw>
          </a:effectLst>
        </p:spPr>
      </p:pic>
      <p:grpSp>
        <p:nvGrpSpPr>
          <p:cNvPr id="12" name="그룹 11">
            <a:extLst>
              <a:ext uri="{FF2B5EF4-FFF2-40B4-BE49-F238E27FC236}">
                <a16:creationId xmlns:a16="http://schemas.microsoft.com/office/drawing/2014/main" id="{88EB8E6A-7355-3801-7C8E-ADA9E7335FF3}"/>
              </a:ext>
            </a:extLst>
          </p:cNvPr>
          <p:cNvGrpSpPr/>
          <p:nvPr/>
        </p:nvGrpSpPr>
        <p:grpSpPr>
          <a:xfrm>
            <a:off x="2743200" y="3619500"/>
            <a:ext cx="13106400" cy="4953668"/>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346D24D7-40FF-4E83-683A-FA2714AF80D1}"/>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4" name="사각형: 둥근 모서리 13">
              <a:extLst>
                <a:ext uri="{FF2B5EF4-FFF2-40B4-BE49-F238E27FC236}">
                  <a16:creationId xmlns:a16="http://schemas.microsoft.com/office/drawing/2014/main" id="{F54AA704-895E-9586-2D57-F8F9C979C418}"/>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 name="Group 2"/>
          <p:cNvGrpSpPr/>
          <p:nvPr/>
        </p:nvGrpSpPr>
        <p:grpSpPr>
          <a:xfrm>
            <a:off x="2147483647" y="2147483647"/>
            <a:ext cx="2147483647" cy="2147483647"/>
            <a:chOff x="0" y="0"/>
            <a:chExt cx="0" cy="0"/>
          </a:xfrm>
        </p:grpSpPr>
      </p:grpSp>
      <p:grpSp>
        <p:nvGrpSpPr>
          <p:cNvPr id="5" name="Group 5"/>
          <p:cNvGrpSpPr/>
          <p:nvPr/>
        </p:nvGrpSpPr>
        <p:grpSpPr>
          <a:xfrm>
            <a:off x="2147483647" y="2147483647"/>
            <a:ext cx="2147483647" cy="2147483647"/>
            <a:chOff x="0" y="0"/>
            <a:chExt cx="0" cy="0"/>
          </a:xfrm>
        </p:grpSpPr>
      </p:grpSp>
      <p:pic>
        <p:nvPicPr>
          <p:cNvPr id="6" name="Picture 6"/>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42716" dir="1800000">
              <a:srgbClr val="000000">
                <a:alpha val="10000"/>
              </a:srgbClr>
            </a:outerShdw>
          </a:effectLst>
        </p:spPr>
      </p:pic>
      <p:pic>
        <p:nvPicPr>
          <p:cNvPr id="7" name="Picture 7"/>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64074" dir="12600000">
              <a:srgbClr val="FFFFFF">
                <a:alpha val="60000"/>
              </a:srgbClr>
            </a:outerShdw>
          </a:effectLst>
        </p:spPr>
      </p:pic>
      <p:sp>
        <p:nvSpPr>
          <p:cNvPr id="9" name="TextBox 9"/>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r>
              <a:rPr lang="en-US" altLang="ko-KR" sz="3200" dirty="0"/>
              <a:t>We don't know which algorithm to solve the problem, so we substitute various algorithms to find out which algorithm is more efficient. </a:t>
            </a:r>
          </a:p>
          <a:p>
            <a:pPr marL="514350" lvl="0" indent="-514350" algn="l">
              <a:lnSpc>
                <a:spcPct val="116199"/>
              </a:lnSpc>
              <a:buAutoNum type="arabicPeriod"/>
            </a:pPr>
            <a:endParaRPr lang="en-US" altLang="ko-KR" sz="3200" dirty="0"/>
          </a:p>
          <a:p>
            <a:pPr marL="514350" lvl="0" indent="-514350" algn="l">
              <a:lnSpc>
                <a:spcPct val="116199"/>
              </a:lnSpc>
              <a:buAutoNum type="arabicPeriod"/>
            </a:pPr>
            <a:r>
              <a:rPr lang="en-US" altLang="ko-KR" sz="3200" dirty="0"/>
              <a:t>Compare the differences between the two algorithms and the length of the time difference code.</a:t>
            </a:r>
            <a:endParaRPr lang="en-US" sz="3000" b="0" i="0" u="none" strike="noStrike" dirty="0">
              <a:solidFill>
                <a:srgbClr val="000000"/>
              </a:solidFill>
              <a:latin typeface="Pretendard Light"/>
            </a:endParaRPr>
          </a:p>
        </p:txBody>
      </p:sp>
      <p:sp>
        <p:nvSpPr>
          <p:cNvPr id="10" name="TextBox 10"/>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a:solidFill>
                  <a:srgbClr val="11359A"/>
                </a:solidFill>
                <a:latin typeface="Pretendard Bold"/>
              </a:rPr>
              <a:t>REASON FOR CHOOSING A TOPIC</a:t>
            </a:r>
          </a:p>
        </p:txBody>
      </p:sp>
      <p:sp>
        <p:nvSpPr>
          <p:cNvPr id="24" name="TextBox 13">
            <a:extLst>
              <a:ext uri="{FF2B5EF4-FFF2-40B4-BE49-F238E27FC236}">
                <a16:creationId xmlns:a16="http://schemas.microsoft.com/office/drawing/2014/main" id="{D998FCA4-BFF3-80A9-C741-4557676A89ED}"/>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4A012-08A3-DC9B-7448-00A86B7EB4E1}"/>
            </a:ext>
          </a:extLst>
        </p:cNvPr>
        <p:cNvGrpSpPr/>
        <p:nvPr/>
      </p:nvGrpSpPr>
      <p:grpSpPr>
        <a:xfrm>
          <a:off x="0" y="0"/>
          <a:ext cx="0" cy="0"/>
          <a:chOff x="0" y="0"/>
          <a:chExt cx="0" cy="0"/>
        </a:xfrm>
      </p:grpSpPr>
      <p:grpSp>
        <p:nvGrpSpPr>
          <p:cNvPr id="12" name="그룹 11">
            <a:extLst>
              <a:ext uri="{FF2B5EF4-FFF2-40B4-BE49-F238E27FC236}">
                <a16:creationId xmlns:a16="http://schemas.microsoft.com/office/drawing/2014/main" id="{B95CE650-137A-8CC6-0BDF-0D9E76319F32}"/>
              </a:ext>
            </a:extLst>
          </p:cNvPr>
          <p:cNvGrpSpPr/>
          <p:nvPr/>
        </p:nvGrpSpPr>
        <p:grpSpPr>
          <a:xfrm>
            <a:off x="1143000" y="3390900"/>
            <a:ext cx="16230600" cy="4876800"/>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4E142DBF-C196-1BCB-B880-23E951343F27}"/>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4" name="사각형: 둥근 모서리 13">
              <a:extLst>
                <a:ext uri="{FF2B5EF4-FFF2-40B4-BE49-F238E27FC236}">
                  <a16:creationId xmlns:a16="http://schemas.microsoft.com/office/drawing/2014/main" id="{244DA83C-9030-C462-2D0C-5DA32ACD571B}"/>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altLang="ko-KR" sz="2000" dirty="0">
                  <a:solidFill>
                    <a:schemeClr val="bg1">
                      <a:lumMod val="50000"/>
                    </a:schemeClr>
                  </a:solidFill>
                  <a:latin typeface="Pretendard Light" panose="020B0600000101010101" charset="-127"/>
                  <a:ea typeface="Pretendard Light" panose="020B0600000101010101" charset="-127"/>
                </a:rPr>
                <a:t>Definition</a:t>
              </a:r>
            </a:p>
            <a:p>
              <a:pPr algn="just"/>
              <a:r>
                <a:rPr lang="en-US" altLang="ko-KR" sz="4800" b="1" dirty="0">
                  <a:solidFill>
                    <a:schemeClr val="tx1"/>
                  </a:solidFill>
                  <a:latin typeface="Pretendard Light" panose="020B0600000101010101" charset="-127"/>
                  <a:ea typeface="Pretendard Light" panose="020B0600000101010101" charset="-127"/>
                </a:rPr>
                <a:t>Greedy algorithm</a:t>
              </a:r>
            </a:p>
            <a:p>
              <a:pPr marL="571500" indent="-571500" algn="just">
                <a:buFontTx/>
                <a:buChar char="-"/>
              </a:pPr>
              <a:r>
                <a:rPr lang="en-US" altLang="ko-KR" sz="3600" dirty="0">
                  <a:solidFill>
                    <a:schemeClr val="tx1"/>
                  </a:solidFill>
                  <a:latin typeface="Pretendard Light" panose="020B0600000101010101" charset="-127"/>
                  <a:ea typeface="Pretendard Light" panose="020B0600000101010101" charset="-127"/>
                </a:rPr>
                <a:t>One of the</a:t>
              </a:r>
              <a:r>
                <a:rPr lang="ko-KR" altLang="en-US" sz="3600" dirty="0">
                  <a:solidFill>
                    <a:schemeClr val="tx1"/>
                  </a:solidFill>
                  <a:latin typeface="Pretendard Light" panose="020B0600000101010101" charset="-127"/>
                  <a:ea typeface="Pretendard Light" panose="020B0600000101010101" charset="-127"/>
                </a:rPr>
                <a:t> </a:t>
              </a:r>
              <a:r>
                <a:rPr lang="en-US" altLang="ko-KR" sz="3600" dirty="0">
                  <a:solidFill>
                    <a:schemeClr val="tx1"/>
                  </a:solidFill>
                  <a:latin typeface="Pretendard Light" panose="020B0600000101010101" charset="-127"/>
                  <a:ea typeface="Pretendard Light" panose="020B0600000101010101" charset="-127"/>
                </a:rPr>
                <a:t>problem-solving approach algorithm</a:t>
              </a:r>
            </a:p>
            <a:p>
              <a:pPr algn="just"/>
              <a:r>
                <a:rPr lang="en-US" altLang="ko-KR" sz="3600" dirty="0">
                  <a:solidFill>
                    <a:schemeClr val="tx1"/>
                  </a:solidFill>
                  <a:latin typeface="Pretendard Light" panose="020B0600000101010101" charset="-127"/>
                  <a:ea typeface="Pretendard Light" panose="020B0600000101010101" charset="-127"/>
                </a:rPr>
                <a:t>      choosing the best option at each step</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3600" dirty="0">
                  <a:solidFill>
                    <a:schemeClr val="tx1"/>
                  </a:solidFill>
                  <a:latin typeface="Pretendard Light" panose="020B0600000101010101" charset="-127"/>
                  <a:ea typeface="Pretendard Light" panose="020B0600000101010101" charset="-127"/>
                </a:rPr>
                <a:t>Choosing the best option at local step so that choosing best solution of the problem</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algn="just"/>
              <a:endParaRPr lang="ko-KR" altLang="en-US" sz="3600" dirty="0">
                <a:solidFill>
                  <a:schemeClr val="tx1"/>
                </a:solidFill>
                <a:latin typeface="Pretendard Light" panose="020B0600000101010101" charset="-127"/>
                <a:ea typeface="Pretendard Light" panose="020B0600000101010101" charset="-127"/>
              </a:endParaRPr>
            </a:p>
          </p:txBody>
        </p:sp>
      </p:grpSp>
      <p:grpSp>
        <p:nvGrpSpPr>
          <p:cNvPr id="2" name="Group 2">
            <a:extLst>
              <a:ext uri="{FF2B5EF4-FFF2-40B4-BE49-F238E27FC236}">
                <a16:creationId xmlns:a16="http://schemas.microsoft.com/office/drawing/2014/main" id="{5245DE81-67A6-9153-542B-4ADC725FEC8F}"/>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30C21825-2520-0300-DFEF-869ABD14F2C0}"/>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F4FBF2B8-ACA5-3B5B-B2E7-7C8CDFF868CC}"/>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59256FA6-E93B-4F01-19DD-ECE914A96DAA}"/>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EXPLANATION OF THE GREEDY ALGORITHM</a:t>
            </a:r>
          </a:p>
        </p:txBody>
      </p:sp>
      <p:sp>
        <p:nvSpPr>
          <p:cNvPr id="17" name="TextBox 13">
            <a:extLst>
              <a:ext uri="{FF2B5EF4-FFF2-40B4-BE49-F238E27FC236}">
                <a16:creationId xmlns:a16="http://schemas.microsoft.com/office/drawing/2014/main" id="{26F98EBB-B598-83A1-6CAF-EDD2070C5516}"/>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extLst>
      <p:ext uri="{BB962C8B-B14F-4D97-AF65-F5344CB8AC3E}">
        <p14:creationId xmlns:p14="http://schemas.microsoft.com/office/powerpoint/2010/main" val="1657513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36EFC-0EA4-4863-DE4E-6AFD85D0FC9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1DFD905-DC1F-427C-EE2B-A5A0EF7E11B0}"/>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A739C95C-9ACB-11C5-513C-338C09819870}"/>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F1F70ECA-CEAD-00A2-9DD7-79137422A94C}"/>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CEE00299-D2E9-98D7-DE83-6F8366560A4A}"/>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EXPLANATION OF THE GREEDY ALGORITHM</a:t>
            </a:r>
          </a:p>
        </p:txBody>
      </p:sp>
      <p:sp>
        <p:nvSpPr>
          <p:cNvPr id="4" name="사각형: 둥근 모서리 3">
            <a:extLst>
              <a:ext uri="{FF2B5EF4-FFF2-40B4-BE49-F238E27FC236}">
                <a16:creationId xmlns:a16="http://schemas.microsoft.com/office/drawing/2014/main" id="{01851E13-DB61-CA71-CA06-5A6867A48DC9}"/>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B16C02DA-1A5A-0687-61C3-B1E54CB51C23}"/>
              </a:ext>
            </a:extLst>
          </p:cNvPr>
          <p:cNvSpPr/>
          <p:nvPr/>
        </p:nvSpPr>
        <p:spPr>
          <a:xfrm>
            <a:off x="1371600" y="270332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ko-KR" sz="4800" b="1" dirty="0">
                <a:solidFill>
                  <a:schemeClr val="tx1"/>
                </a:solidFill>
                <a:latin typeface="Pretendard Light" panose="020B0600000101010101" charset="-127"/>
                <a:ea typeface="Pretendard Light" panose="020B0600000101010101" charset="-127"/>
              </a:rPr>
              <a:t>Pros</a:t>
            </a:r>
          </a:p>
          <a:p>
            <a:endParaRPr lang="en-US" altLang="ko-KR" sz="4800" b="1" dirty="0">
              <a:solidFill>
                <a:schemeClr val="tx1"/>
              </a:solidFill>
              <a:latin typeface="Pretendard Light" panose="020B0600000101010101" charset="-127"/>
              <a:ea typeface="Pretendard Light" panose="020B0600000101010101" charset="-127"/>
            </a:endParaRPr>
          </a:p>
          <a:p>
            <a:pPr marL="457200" indent="-457200">
              <a:buFontTx/>
              <a:buChar char="-"/>
            </a:pPr>
            <a:endParaRPr lang="en-US" altLang="ko-KR" sz="3200" dirty="0">
              <a:solidFill>
                <a:schemeClr val="tx1"/>
              </a:solidFill>
              <a:latin typeface="Pretendard Light" panose="020B0600000101010101" charset="-127"/>
              <a:ea typeface="Pretendard Light" panose="020B0600000101010101" charset="-127"/>
            </a:endParaRPr>
          </a:p>
          <a:p>
            <a:pPr marL="457200" indent="-457200">
              <a:buFontTx/>
              <a:buChar char="-"/>
            </a:pPr>
            <a:endParaRPr lang="en-US" altLang="ko-KR" sz="3200" dirty="0">
              <a:solidFill>
                <a:schemeClr val="tx1"/>
              </a:solidFill>
              <a:latin typeface="Pretendard Light" panose="020B0600000101010101" charset="-127"/>
              <a:ea typeface="Pretendard Light" panose="020B0600000101010101" charset="-127"/>
            </a:endParaRPr>
          </a:p>
          <a:p>
            <a:pPr marL="457200" indent="-457200">
              <a:buFontTx/>
              <a:buChar char="-"/>
            </a:pPr>
            <a:r>
              <a:rPr lang="en-US" altLang="ko-KR" sz="3200" dirty="0">
                <a:solidFill>
                  <a:schemeClr val="tx1"/>
                </a:solidFill>
                <a:latin typeface="Pretendard Light" panose="020B0600000101010101" charset="-127"/>
                <a:ea typeface="Pretendard Light" panose="020B0600000101010101" charset="-127"/>
              </a:rPr>
              <a:t>Because we choose the best choice at each step, it’s efficient about time</a:t>
            </a:r>
          </a:p>
        </p:txBody>
      </p:sp>
      <p:grpSp>
        <p:nvGrpSpPr>
          <p:cNvPr id="11" name="그룹 10">
            <a:extLst>
              <a:ext uri="{FF2B5EF4-FFF2-40B4-BE49-F238E27FC236}">
                <a16:creationId xmlns:a16="http://schemas.microsoft.com/office/drawing/2014/main" id="{B3449FB5-C362-B13C-FB32-CA44466D1D58}"/>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D3E50148-CC62-A6E0-DB85-F19828F2DD97}"/>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ko-KR" dirty="0">
                  <a:solidFill>
                    <a:schemeClr val="tx1"/>
                  </a:solidFill>
                  <a:latin typeface="Pretendard Light" panose="020B0600000101010101" charset="-127"/>
                  <a:ea typeface="Pretendard Light" panose="020B0600000101010101" charset="-127"/>
                </a:rPr>
                <a:t>1.</a:t>
              </a:r>
            </a:p>
            <a:p>
              <a:endParaRPr lang="ko-KR" altLang="en-US" dirty="0">
                <a:solidFill>
                  <a:schemeClr val="tx1"/>
                </a:solidFill>
                <a:latin typeface="Pretendard Light" panose="020B0600000101010101" charset="-127"/>
                <a:ea typeface="Pretendard Light" panose="020B0600000101010101" charset="-127"/>
              </a:endParaRPr>
            </a:p>
          </p:txBody>
        </p:sp>
        <p:sp>
          <p:nvSpPr>
            <p:cNvPr id="16" name="사각형: 둥근 모서리 15">
              <a:extLst>
                <a:ext uri="{FF2B5EF4-FFF2-40B4-BE49-F238E27FC236}">
                  <a16:creationId xmlns:a16="http://schemas.microsoft.com/office/drawing/2014/main" id="{096E58ED-CC11-4B36-610B-94C7D218B1C2}"/>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ko-KR" sz="4800" b="1" dirty="0">
                  <a:solidFill>
                    <a:schemeClr val="tx1"/>
                  </a:solidFill>
                  <a:latin typeface="Pretendard Light" panose="020B0600000101010101" charset="-127"/>
                  <a:ea typeface="Pretendard Light" panose="020B0600000101010101" charset="-127"/>
                </a:rPr>
                <a:t>Cons</a:t>
              </a:r>
            </a:p>
            <a:p>
              <a:endParaRPr lang="en-US" altLang="ko-KR" sz="4800" b="1" dirty="0">
                <a:solidFill>
                  <a:schemeClr val="tx1"/>
                </a:solidFill>
                <a:latin typeface="Pretendard Light" panose="020B0600000101010101" charset="-127"/>
                <a:ea typeface="Pretendard Light" panose="020B0600000101010101" charset="-127"/>
              </a:endParaRPr>
            </a:p>
            <a:p>
              <a:endParaRPr lang="en-US" altLang="ko-KR" sz="3200" dirty="0">
                <a:solidFill>
                  <a:schemeClr val="tx1"/>
                </a:solidFill>
                <a:latin typeface="Pretendard Light" panose="020B0600000101010101" charset="-127"/>
                <a:ea typeface="Pretendard Light" panose="020B0600000101010101" charset="-127"/>
              </a:endParaRPr>
            </a:p>
            <a:p>
              <a:endParaRPr lang="en-US" altLang="ko-KR" sz="3200" dirty="0">
                <a:solidFill>
                  <a:schemeClr val="tx1"/>
                </a:solidFill>
                <a:latin typeface="Pretendard Light" panose="020B0600000101010101" charset="-127"/>
                <a:ea typeface="Pretendard Light" panose="020B0600000101010101" charset="-127"/>
              </a:endParaRPr>
            </a:p>
            <a:p>
              <a:r>
                <a:rPr lang="en-US" altLang="ko-KR" sz="3200" dirty="0">
                  <a:solidFill>
                    <a:schemeClr val="tx1"/>
                  </a:solidFill>
                  <a:latin typeface="Pretendard Light" panose="020B0600000101010101" charset="-127"/>
                  <a:ea typeface="Pretendard Light" panose="020B0600000101010101" charset="-127"/>
                </a:rPr>
                <a:t>- We need some condition to use greedy algorithm</a:t>
              </a:r>
              <a:endParaRPr lang="ko-KR" altLang="en-US" sz="3200" dirty="0">
                <a:solidFill>
                  <a:schemeClr val="tx1"/>
                </a:solidFill>
                <a:latin typeface="Pretendard Light" panose="020B0600000101010101" charset="-127"/>
                <a:ea typeface="Pretendard Light" panose="020B0600000101010101" charset="-127"/>
              </a:endParaRPr>
            </a:p>
          </p:txBody>
        </p:sp>
      </p:grpSp>
      <p:sp>
        <p:nvSpPr>
          <p:cNvPr id="17" name="TextBox 13">
            <a:extLst>
              <a:ext uri="{FF2B5EF4-FFF2-40B4-BE49-F238E27FC236}">
                <a16:creationId xmlns:a16="http://schemas.microsoft.com/office/drawing/2014/main" id="{328A5143-F62A-8E80-B325-A9F97932637F}"/>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extLst>
      <p:ext uri="{BB962C8B-B14F-4D97-AF65-F5344CB8AC3E}">
        <p14:creationId xmlns:p14="http://schemas.microsoft.com/office/powerpoint/2010/main" val="1593764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FDCD3-CD4C-C49F-E07D-F64672FA3420}"/>
            </a:ext>
          </a:extLst>
        </p:cNvPr>
        <p:cNvGrpSpPr/>
        <p:nvPr/>
      </p:nvGrpSpPr>
      <p:grpSpPr>
        <a:xfrm>
          <a:off x="0" y="0"/>
          <a:ext cx="0" cy="0"/>
          <a:chOff x="0" y="0"/>
          <a:chExt cx="0" cy="0"/>
        </a:xfrm>
      </p:grpSpPr>
      <p:grpSp>
        <p:nvGrpSpPr>
          <p:cNvPr id="12" name="그룹 11">
            <a:extLst>
              <a:ext uri="{FF2B5EF4-FFF2-40B4-BE49-F238E27FC236}">
                <a16:creationId xmlns:a16="http://schemas.microsoft.com/office/drawing/2014/main" id="{35BD9A61-62D4-C560-3D71-386706177591}"/>
              </a:ext>
            </a:extLst>
          </p:cNvPr>
          <p:cNvGrpSpPr/>
          <p:nvPr/>
        </p:nvGrpSpPr>
        <p:grpSpPr>
          <a:xfrm>
            <a:off x="1143000" y="3390900"/>
            <a:ext cx="16230600" cy="4876800"/>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9B48BB69-4693-0055-7C35-C3BFE7F7B90C}"/>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Pretendard Light" panose="020B0600000101010101" charset="-127"/>
                  <a:ea typeface="Pretendard Light" panose="020B0600000101010101" charset="-127"/>
                </a:rPr>
                <a:t>1.</a:t>
              </a:r>
            </a:p>
            <a:p>
              <a:pPr algn="ctr"/>
              <a:endParaRPr lang="ko-KR" altLang="en-US" dirty="0">
                <a:solidFill>
                  <a:schemeClr val="tx1"/>
                </a:solidFill>
                <a:latin typeface="Pretendard Light" panose="020B0600000101010101" charset="-127"/>
                <a:ea typeface="Pretendard Light" panose="020B0600000101010101" charset="-127"/>
              </a:endParaRPr>
            </a:p>
          </p:txBody>
        </p:sp>
        <p:sp>
          <p:nvSpPr>
            <p:cNvPr id="14" name="사각형: 둥근 모서리 13">
              <a:extLst>
                <a:ext uri="{FF2B5EF4-FFF2-40B4-BE49-F238E27FC236}">
                  <a16:creationId xmlns:a16="http://schemas.microsoft.com/office/drawing/2014/main" id="{60A81E68-6E14-4A46-4083-6C692BC02E14}"/>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altLang="ko-KR" sz="2000" dirty="0">
                  <a:solidFill>
                    <a:schemeClr val="bg1">
                      <a:lumMod val="50000"/>
                    </a:schemeClr>
                  </a:solidFill>
                  <a:latin typeface="Pretendard Light" panose="020B0600000101010101" charset="-127"/>
                  <a:ea typeface="Pretendard Light" panose="020B0600000101010101" charset="-127"/>
                </a:rPr>
                <a:t>Terms of use</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3600" dirty="0">
                  <a:solidFill>
                    <a:schemeClr val="tx1"/>
                  </a:solidFill>
                  <a:latin typeface="Pretendard Light" panose="020B0600000101010101" charset="-127"/>
                  <a:ea typeface="Pretendard Light" panose="020B0600000101010101" charset="-127"/>
                </a:rPr>
                <a:t>Choice at each step shouldn’t affect to other choice</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3600" dirty="0">
                  <a:solidFill>
                    <a:schemeClr val="tx1"/>
                  </a:solidFill>
                  <a:latin typeface="Pretendard Light" panose="020B0600000101010101" charset="-127"/>
                  <a:ea typeface="Pretendard Light" panose="020B0600000101010101" charset="-127"/>
                </a:rPr>
                <a:t>Solution of the problem should be the best choice at each step</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algn="just"/>
              <a:endParaRPr lang="ko-KR" altLang="en-US" sz="3600" dirty="0">
                <a:solidFill>
                  <a:schemeClr val="tx1"/>
                </a:solidFill>
                <a:latin typeface="Pretendard Light" panose="020B0600000101010101" charset="-127"/>
                <a:ea typeface="Pretendard Light" panose="020B0600000101010101" charset="-127"/>
              </a:endParaRPr>
            </a:p>
          </p:txBody>
        </p:sp>
      </p:grpSp>
      <p:grpSp>
        <p:nvGrpSpPr>
          <p:cNvPr id="2" name="Group 2">
            <a:extLst>
              <a:ext uri="{FF2B5EF4-FFF2-40B4-BE49-F238E27FC236}">
                <a16:creationId xmlns:a16="http://schemas.microsoft.com/office/drawing/2014/main" id="{6BCE7C2F-7229-BB95-E323-2841BFE38615}"/>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5A7E89E5-2AE6-4100-27A3-599013185D5F}"/>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1E283426-8904-AED4-5693-0886681EAA9C}"/>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8385FE55-0633-27AE-8479-DFBE41AD49F8}"/>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EXPLANATION OF THE GREEDY ALGORITHM</a:t>
            </a:r>
          </a:p>
        </p:txBody>
      </p:sp>
      <p:sp>
        <p:nvSpPr>
          <p:cNvPr id="17" name="TextBox 13">
            <a:extLst>
              <a:ext uri="{FF2B5EF4-FFF2-40B4-BE49-F238E27FC236}">
                <a16:creationId xmlns:a16="http://schemas.microsoft.com/office/drawing/2014/main" id="{E3191199-54B9-6490-B774-5A03F80D197B}"/>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extLst>
      <p:ext uri="{BB962C8B-B14F-4D97-AF65-F5344CB8AC3E}">
        <p14:creationId xmlns:p14="http://schemas.microsoft.com/office/powerpoint/2010/main" val="878252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428F6-84DD-6C73-6A16-12B2E95183A6}"/>
            </a:ext>
          </a:extLst>
        </p:cNvPr>
        <p:cNvGrpSpPr/>
        <p:nvPr/>
      </p:nvGrpSpPr>
      <p:grpSpPr>
        <a:xfrm>
          <a:off x="0" y="0"/>
          <a:ext cx="0" cy="0"/>
          <a:chOff x="0" y="0"/>
          <a:chExt cx="0" cy="0"/>
        </a:xfrm>
      </p:grpSpPr>
      <p:grpSp>
        <p:nvGrpSpPr>
          <p:cNvPr id="12" name="그룹 11">
            <a:extLst>
              <a:ext uri="{FF2B5EF4-FFF2-40B4-BE49-F238E27FC236}">
                <a16:creationId xmlns:a16="http://schemas.microsoft.com/office/drawing/2014/main" id="{F84CBD28-1181-EED2-12E9-6208A9A32B2C}"/>
              </a:ext>
            </a:extLst>
          </p:cNvPr>
          <p:cNvGrpSpPr/>
          <p:nvPr/>
        </p:nvGrpSpPr>
        <p:grpSpPr>
          <a:xfrm>
            <a:off x="1143000" y="3390900"/>
            <a:ext cx="16230600" cy="4876800"/>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9B70725F-F218-48C8-9994-11859282F4FA}"/>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4" name="사각형: 둥근 모서리 13">
              <a:extLst>
                <a:ext uri="{FF2B5EF4-FFF2-40B4-BE49-F238E27FC236}">
                  <a16:creationId xmlns:a16="http://schemas.microsoft.com/office/drawing/2014/main" id="{78635C0E-823C-5594-5EBB-D9B82E0E29CC}"/>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altLang="ko-KR" sz="2000" dirty="0">
                  <a:solidFill>
                    <a:schemeClr val="bg1">
                      <a:lumMod val="50000"/>
                    </a:schemeClr>
                  </a:solidFill>
                  <a:latin typeface="Pretendard Light" panose="020B0600000101010101" charset="-127"/>
                  <a:ea typeface="Pretendard Light" panose="020B0600000101010101" charset="-127"/>
                </a:rPr>
                <a:t>Definition</a:t>
              </a:r>
            </a:p>
            <a:p>
              <a:pPr algn="just"/>
              <a:r>
                <a:rPr lang="en-US" altLang="ko-KR" sz="4800" b="1" dirty="0">
                  <a:solidFill>
                    <a:schemeClr val="tx1"/>
                  </a:solidFill>
                  <a:latin typeface="Pretendard Light" panose="020B0600000101010101" charset="-127"/>
                  <a:ea typeface="Pretendard Light" panose="020B0600000101010101" charset="-127"/>
                </a:rPr>
                <a:t>Dynamic Programming</a:t>
              </a:r>
            </a:p>
            <a:p>
              <a:pPr marL="571500" indent="-571500" algn="just">
                <a:buFontTx/>
                <a:buChar char="-"/>
              </a:pPr>
              <a:r>
                <a:rPr lang="en-US" altLang="ko-KR" sz="3600" dirty="0">
                  <a:solidFill>
                    <a:schemeClr val="tx1"/>
                  </a:solidFill>
                  <a:latin typeface="Pretendard Light" panose="020B0600000101010101" charset="-127"/>
                  <a:ea typeface="Pretendard Light" panose="020B0600000101010101" charset="-127"/>
                </a:rPr>
                <a:t>One of the</a:t>
              </a:r>
              <a:r>
                <a:rPr lang="ko-KR" altLang="en-US" sz="3600" dirty="0">
                  <a:solidFill>
                    <a:schemeClr val="tx1"/>
                  </a:solidFill>
                  <a:latin typeface="Pretendard Light" panose="020B0600000101010101" charset="-127"/>
                  <a:ea typeface="Pretendard Light" panose="020B0600000101010101" charset="-127"/>
                </a:rPr>
                <a:t> </a:t>
              </a:r>
              <a:r>
                <a:rPr lang="en-US" altLang="ko-KR" sz="3600" dirty="0">
                  <a:solidFill>
                    <a:schemeClr val="tx1"/>
                  </a:solidFill>
                  <a:latin typeface="Pretendard Light" panose="020B0600000101010101" charset="-127"/>
                  <a:ea typeface="Pretendard Light" panose="020B0600000101010101" charset="-127"/>
                </a:rPr>
                <a:t>problem-solving approach algorithm which is divide one big and complicate problem into small several problems</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3600" dirty="0">
                  <a:solidFill>
                    <a:schemeClr val="tx1"/>
                  </a:solidFill>
                  <a:latin typeface="Pretendard Light" panose="020B0600000101010101" charset="-127"/>
                  <a:ea typeface="Pretendard Light" panose="020B0600000101010101" charset="-127"/>
                </a:rPr>
                <a:t>Save the result of small problems and reuse it whenever we need it to reduce calculating time</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algn="just"/>
              <a:endParaRPr lang="ko-KR" altLang="en-US" sz="3600" dirty="0">
                <a:solidFill>
                  <a:schemeClr val="tx1"/>
                </a:solidFill>
                <a:latin typeface="Pretendard Light" panose="020B0600000101010101" charset="-127"/>
                <a:ea typeface="Pretendard Light" panose="020B0600000101010101" charset="-127"/>
              </a:endParaRPr>
            </a:p>
          </p:txBody>
        </p:sp>
      </p:grpSp>
      <p:grpSp>
        <p:nvGrpSpPr>
          <p:cNvPr id="2" name="Group 2">
            <a:extLst>
              <a:ext uri="{FF2B5EF4-FFF2-40B4-BE49-F238E27FC236}">
                <a16:creationId xmlns:a16="http://schemas.microsoft.com/office/drawing/2014/main" id="{59AE1D6B-07B6-C409-FF8E-52F61B86F474}"/>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1F38067B-8515-50DA-4BDE-443E61C0B9E3}"/>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785F3B2F-DB93-2D8F-62A7-AABD21A58EF2}"/>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8B9BBB00-DEB6-DB21-359B-A0ED2EAD9C87}"/>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EXPLANATION OF THE DYNAMIC PROGRAMMING</a:t>
            </a:r>
          </a:p>
        </p:txBody>
      </p:sp>
      <p:sp>
        <p:nvSpPr>
          <p:cNvPr id="17" name="TextBox 13">
            <a:extLst>
              <a:ext uri="{FF2B5EF4-FFF2-40B4-BE49-F238E27FC236}">
                <a16:creationId xmlns:a16="http://schemas.microsoft.com/office/drawing/2014/main" id="{2C45FD1E-889A-3C13-07B7-3502E7B6C441}"/>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extLst>
      <p:ext uri="{BB962C8B-B14F-4D97-AF65-F5344CB8AC3E}">
        <p14:creationId xmlns:p14="http://schemas.microsoft.com/office/powerpoint/2010/main" val="2899385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633CE-0B10-0B32-EF6C-0429B683555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BF55D1A-A11A-1CD3-8D20-ECA5A6134F27}"/>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BBD4DB04-C7A2-2E3D-9D21-EAB9AF7F007D}"/>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28762BED-9D9F-EB2F-0234-047E20DB886F}"/>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7AD36E77-4ACB-8B96-DB3B-32DC97E174A0}"/>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EXPLANATION OF THE DYNAMIC PROGRAMMING</a:t>
            </a:r>
          </a:p>
        </p:txBody>
      </p:sp>
      <p:sp>
        <p:nvSpPr>
          <p:cNvPr id="4" name="사각형: 둥근 모서리 3">
            <a:extLst>
              <a:ext uri="{FF2B5EF4-FFF2-40B4-BE49-F238E27FC236}">
                <a16:creationId xmlns:a16="http://schemas.microsoft.com/office/drawing/2014/main" id="{218D7513-AC82-9605-5945-7DF2A16E2CC3}"/>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F66811CF-DD59-DD5B-1D64-6772DAF88168}"/>
              </a:ext>
            </a:extLst>
          </p:cNvPr>
          <p:cNvSpPr/>
          <p:nvPr/>
        </p:nvSpPr>
        <p:spPr>
          <a:xfrm>
            <a:off x="1371600" y="270332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ko-KR" sz="4800" b="1" dirty="0">
                <a:solidFill>
                  <a:schemeClr val="tx1"/>
                </a:solidFill>
                <a:latin typeface="Pretendard Light" panose="020B0600000101010101" charset="-127"/>
                <a:ea typeface="Pretendard Light" panose="020B0600000101010101" charset="-127"/>
              </a:rPr>
              <a:t>Pros</a:t>
            </a:r>
          </a:p>
          <a:p>
            <a:endParaRPr lang="en-US" altLang="ko-KR" sz="4800" b="1" dirty="0">
              <a:solidFill>
                <a:schemeClr val="tx1"/>
              </a:solidFill>
              <a:latin typeface="Pretendard Light" panose="020B0600000101010101" charset="-127"/>
              <a:ea typeface="Pretendard Light" panose="020B0600000101010101" charset="-127"/>
            </a:endParaRPr>
          </a:p>
          <a:p>
            <a:pPr marL="457200" indent="-457200">
              <a:buFontTx/>
              <a:buChar char="-"/>
            </a:pPr>
            <a:r>
              <a:rPr lang="en-US" altLang="ko-KR" sz="3200" dirty="0">
                <a:solidFill>
                  <a:schemeClr val="tx1"/>
                </a:solidFill>
                <a:latin typeface="Pretendard Light" panose="020B0600000101010101" charset="-127"/>
                <a:ea typeface="Pretendard Light" panose="020B0600000101010101" charset="-127"/>
              </a:rPr>
              <a:t>We can reduce a calculating time. Because we reuse result of small problem, the more and better the small problems, we can reduce more time</a:t>
            </a:r>
          </a:p>
        </p:txBody>
      </p:sp>
      <p:grpSp>
        <p:nvGrpSpPr>
          <p:cNvPr id="11" name="그룹 10">
            <a:extLst>
              <a:ext uri="{FF2B5EF4-FFF2-40B4-BE49-F238E27FC236}">
                <a16:creationId xmlns:a16="http://schemas.microsoft.com/office/drawing/2014/main" id="{ABA709B1-1E2C-B3C3-B15C-A15098DDD5D8}"/>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EA146333-8138-D35C-983B-7B603589A35F}"/>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ko-KR" dirty="0">
                  <a:solidFill>
                    <a:schemeClr val="tx1"/>
                  </a:solidFill>
                  <a:latin typeface="Pretendard Light" panose="020B0600000101010101" charset="-127"/>
                  <a:ea typeface="Pretendard Light" panose="020B0600000101010101" charset="-127"/>
                </a:rPr>
                <a:t>1.</a:t>
              </a:r>
            </a:p>
            <a:p>
              <a:endParaRPr lang="ko-KR" altLang="en-US" dirty="0">
                <a:solidFill>
                  <a:schemeClr val="tx1"/>
                </a:solidFill>
                <a:latin typeface="Pretendard Light" panose="020B0600000101010101" charset="-127"/>
                <a:ea typeface="Pretendard Light" panose="020B0600000101010101" charset="-127"/>
              </a:endParaRPr>
            </a:p>
          </p:txBody>
        </p:sp>
        <p:sp>
          <p:nvSpPr>
            <p:cNvPr id="16" name="사각형: 둥근 모서리 15">
              <a:extLst>
                <a:ext uri="{FF2B5EF4-FFF2-40B4-BE49-F238E27FC236}">
                  <a16:creationId xmlns:a16="http://schemas.microsoft.com/office/drawing/2014/main" id="{7BD8DB31-3F89-207C-BAD3-68AF46B11FB2}"/>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ko-KR" sz="4800" b="1" dirty="0">
                  <a:solidFill>
                    <a:schemeClr val="tx1"/>
                  </a:solidFill>
                  <a:latin typeface="Pretendard Light" panose="020B0600000101010101" charset="-127"/>
                  <a:ea typeface="Pretendard Light" panose="020B0600000101010101" charset="-127"/>
                </a:rPr>
                <a:t>Cons</a:t>
              </a:r>
            </a:p>
            <a:p>
              <a:endParaRPr lang="en-US" altLang="ko-KR" sz="4800" b="1" dirty="0">
                <a:solidFill>
                  <a:schemeClr val="tx1"/>
                </a:solidFill>
                <a:latin typeface="Pretendard Light" panose="020B0600000101010101" charset="-127"/>
                <a:ea typeface="Pretendard Light" panose="020B0600000101010101" charset="-127"/>
              </a:endParaRPr>
            </a:p>
            <a:p>
              <a:pPr marL="457200" indent="-457200">
                <a:buFontTx/>
                <a:buChar char="-"/>
              </a:pPr>
              <a:r>
                <a:rPr lang="en-US" altLang="ko-KR" sz="3200" dirty="0">
                  <a:solidFill>
                    <a:schemeClr val="tx1"/>
                  </a:solidFill>
                  <a:latin typeface="Pretendard Light" panose="020B0600000101010101" charset="-127"/>
                  <a:ea typeface="Pretendard Light" panose="020B0600000101010101" charset="-127"/>
                </a:rPr>
                <a:t>We need some condition to use greedy algorithm</a:t>
              </a:r>
            </a:p>
            <a:p>
              <a:pPr marL="457200" indent="-457200">
                <a:buFontTx/>
                <a:buChar char="-"/>
              </a:pPr>
              <a:endParaRPr lang="en-US" altLang="ko-KR" sz="3200" dirty="0">
                <a:solidFill>
                  <a:schemeClr val="tx1"/>
                </a:solidFill>
                <a:latin typeface="Pretendard Light" panose="020B0600000101010101" charset="-127"/>
                <a:ea typeface="Pretendard Light" panose="020B0600000101010101" charset="-127"/>
              </a:endParaRPr>
            </a:p>
            <a:p>
              <a:pPr marL="457200" indent="-457200">
                <a:buFontTx/>
                <a:buChar char="-"/>
              </a:pPr>
              <a:r>
                <a:rPr lang="en-US" altLang="ko-KR" sz="3200" dirty="0">
                  <a:solidFill>
                    <a:schemeClr val="tx1"/>
                  </a:solidFill>
                  <a:latin typeface="Pretendard Light" panose="020B0600000101010101" charset="-127"/>
                  <a:ea typeface="Pretendard Light" panose="020B0600000101010101" charset="-127"/>
                </a:rPr>
                <a:t>Because we use memory to save result, memory usage get bigger</a:t>
              </a:r>
              <a:endParaRPr lang="ko-KR" altLang="en-US" sz="3200" dirty="0">
                <a:solidFill>
                  <a:schemeClr val="tx1"/>
                </a:solidFill>
                <a:latin typeface="Pretendard Light" panose="020B0600000101010101" charset="-127"/>
                <a:ea typeface="Pretendard Light" panose="020B0600000101010101" charset="-127"/>
              </a:endParaRPr>
            </a:p>
          </p:txBody>
        </p:sp>
      </p:grpSp>
      <p:sp>
        <p:nvSpPr>
          <p:cNvPr id="17" name="TextBox 13">
            <a:extLst>
              <a:ext uri="{FF2B5EF4-FFF2-40B4-BE49-F238E27FC236}">
                <a16:creationId xmlns:a16="http://schemas.microsoft.com/office/drawing/2014/main" id="{6D8D56B9-6628-9245-C7C9-CBFE14FC5693}"/>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extLst>
      <p:ext uri="{BB962C8B-B14F-4D97-AF65-F5344CB8AC3E}">
        <p14:creationId xmlns:p14="http://schemas.microsoft.com/office/powerpoint/2010/main" val="16864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897BD-16F9-2795-EFA5-DBFD01DD34D6}"/>
            </a:ext>
          </a:extLst>
        </p:cNvPr>
        <p:cNvGrpSpPr/>
        <p:nvPr/>
      </p:nvGrpSpPr>
      <p:grpSpPr>
        <a:xfrm>
          <a:off x="0" y="0"/>
          <a:ext cx="0" cy="0"/>
          <a:chOff x="0" y="0"/>
          <a:chExt cx="0" cy="0"/>
        </a:xfrm>
      </p:grpSpPr>
      <p:grpSp>
        <p:nvGrpSpPr>
          <p:cNvPr id="12" name="그룹 11">
            <a:extLst>
              <a:ext uri="{FF2B5EF4-FFF2-40B4-BE49-F238E27FC236}">
                <a16:creationId xmlns:a16="http://schemas.microsoft.com/office/drawing/2014/main" id="{9F43B819-9D08-558C-1736-51EDC7D258FF}"/>
              </a:ext>
            </a:extLst>
          </p:cNvPr>
          <p:cNvGrpSpPr/>
          <p:nvPr/>
        </p:nvGrpSpPr>
        <p:grpSpPr>
          <a:xfrm>
            <a:off x="1143000" y="3390900"/>
            <a:ext cx="16230600" cy="4876800"/>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D0C357A9-22A6-48BC-3BF0-42819E9D4BC6}"/>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Pretendard Light" panose="020B0600000101010101" charset="-127"/>
                  <a:ea typeface="Pretendard Light" panose="020B0600000101010101" charset="-127"/>
                </a:rPr>
                <a:t>1.</a:t>
              </a:r>
            </a:p>
            <a:p>
              <a:pPr algn="ctr"/>
              <a:endParaRPr lang="ko-KR" altLang="en-US" dirty="0">
                <a:solidFill>
                  <a:schemeClr val="tx1"/>
                </a:solidFill>
                <a:latin typeface="Pretendard Light" panose="020B0600000101010101" charset="-127"/>
                <a:ea typeface="Pretendard Light" panose="020B0600000101010101" charset="-127"/>
              </a:endParaRPr>
            </a:p>
          </p:txBody>
        </p:sp>
        <p:sp>
          <p:nvSpPr>
            <p:cNvPr id="14" name="사각형: 둥근 모서리 13">
              <a:extLst>
                <a:ext uri="{FF2B5EF4-FFF2-40B4-BE49-F238E27FC236}">
                  <a16:creationId xmlns:a16="http://schemas.microsoft.com/office/drawing/2014/main" id="{04E0E528-223D-7535-0C9A-6659A2B0468E}"/>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altLang="ko-KR" sz="2000" dirty="0">
                  <a:solidFill>
                    <a:schemeClr val="bg1">
                      <a:lumMod val="50000"/>
                    </a:schemeClr>
                  </a:solidFill>
                  <a:latin typeface="Pretendard Light" panose="020B0600000101010101" charset="-127"/>
                  <a:ea typeface="Pretendard Light" panose="020B0600000101010101" charset="-127"/>
                </a:rPr>
                <a:t>Terms of use</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3600" dirty="0">
                  <a:solidFill>
                    <a:schemeClr val="tx1"/>
                  </a:solidFill>
                  <a:latin typeface="Pretendard Light" panose="020B0600000101010101" charset="-127"/>
                  <a:ea typeface="Pretendard Light" panose="020B0600000101010101" charset="-127"/>
                </a:rPr>
                <a:t>Big problem should be divided into small problems</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3600" dirty="0">
                  <a:solidFill>
                    <a:schemeClr val="tx1"/>
                  </a:solidFill>
                  <a:latin typeface="Pretendard Light" panose="020B0600000101010101" charset="-127"/>
                  <a:ea typeface="Pretendard Light" panose="020B0600000101010101" charset="-127"/>
                </a:rPr>
                <a:t>Solution of small problem should be same solution at big problems</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algn="just"/>
              <a:endParaRPr lang="ko-KR" altLang="en-US" sz="3600" dirty="0">
                <a:solidFill>
                  <a:schemeClr val="tx1"/>
                </a:solidFill>
                <a:latin typeface="Pretendard Light" panose="020B0600000101010101" charset="-127"/>
                <a:ea typeface="Pretendard Light" panose="020B0600000101010101" charset="-127"/>
              </a:endParaRPr>
            </a:p>
          </p:txBody>
        </p:sp>
      </p:grpSp>
      <p:grpSp>
        <p:nvGrpSpPr>
          <p:cNvPr id="2" name="Group 2">
            <a:extLst>
              <a:ext uri="{FF2B5EF4-FFF2-40B4-BE49-F238E27FC236}">
                <a16:creationId xmlns:a16="http://schemas.microsoft.com/office/drawing/2014/main" id="{554FFE46-F152-9134-2BE2-62AEC5395ECA}"/>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9C62DFBF-2C31-2667-400C-C9670C454314}"/>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E16430ED-0FB6-50AD-C764-7EC6FB963987}"/>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E5DF3582-8D2C-2FAC-5D27-6136D9505A93}"/>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EXPLANATION OF THE DYNAMIC PROGRAMMING</a:t>
            </a:r>
          </a:p>
        </p:txBody>
      </p:sp>
      <p:sp>
        <p:nvSpPr>
          <p:cNvPr id="17" name="TextBox 13">
            <a:extLst>
              <a:ext uri="{FF2B5EF4-FFF2-40B4-BE49-F238E27FC236}">
                <a16:creationId xmlns:a16="http://schemas.microsoft.com/office/drawing/2014/main" id="{E0F7715A-ECE0-33D4-60AD-77E7022F5F28}"/>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extLst>
      <p:ext uri="{BB962C8B-B14F-4D97-AF65-F5344CB8AC3E}">
        <p14:creationId xmlns:p14="http://schemas.microsoft.com/office/powerpoint/2010/main" val="4067822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2265</TotalTime>
  <Words>1609</Words>
  <Application>Microsoft Office PowerPoint</Application>
  <PresentationFormat>사용자 지정</PresentationFormat>
  <Paragraphs>293</Paragraphs>
  <Slides>21</Slides>
  <Notes>4</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21</vt:i4>
      </vt:variant>
    </vt:vector>
  </HeadingPairs>
  <TitlesOfParts>
    <vt:vector size="30" baseType="lpstr">
      <vt:lpstr>Pretendard Light</vt:lpstr>
      <vt:lpstr>맑은 고딕</vt:lpstr>
      <vt:lpstr>Oswald SemiBold</vt:lpstr>
      <vt:lpstr>Pretendard Bold</vt:lpstr>
      <vt:lpstr>Pretendard SemiBold</vt:lpstr>
      <vt:lpstr>Consolas</vt:lpstr>
      <vt:lpstr>Arial</vt:lpstr>
      <vt:lpstr>Calibri</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박은서</cp:lastModifiedBy>
  <cp:revision>7</cp:revision>
  <dcterms:created xsi:type="dcterms:W3CDTF">2006-08-16T00:00:00Z</dcterms:created>
  <dcterms:modified xsi:type="dcterms:W3CDTF">2024-12-02T01:40:25Z</dcterms:modified>
</cp:coreProperties>
</file>